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256" r:id="rId2"/>
    <p:sldId id="257" r:id="rId3"/>
    <p:sldId id="258" r:id="rId4"/>
    <p:sldId id="275" r:id="rId5"/>
    <p:sldId id="259" r:id="rId6"/>
    <p:sldId id="260" r:id="rId7"/>
    <p:sldId id="261" r:id="rId8"/>
    <p:sldId id="262" r:id="rId9"/>
    <p:sldId id="264" r:id="rId10"/>
    <p:sldId id="263" r:id="rId11"/>
    <p:sldId id="265" r:id="rId12"/>
    <p:sldId id="266" r:id="rId13"/>
    <p:sldId id="268" r:id="rId14"/>
    <p:sldId id="267" r:id="rId15"/>
    <p:sldId id="270" r:id="rId16"/>
    <p:sldId id="269" r:id="rId17"/>
    <p:sldId id="272" r:id="rId18"/>
    <p:sldId id="271" r:id="rId19"/>
    <p:sldId id="273" r:id="rId20"/>
    <p:sldId id="274" r:id="rId21"/>
  </p:sldIdLst>
  <p:sldSz cx="12192000" cy="6858000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Nikolina Nikolova" initials="NN" lastIdx="8" clrIdx="0">
    <p:extLst>
      <p:ext uri="{19B8F6BF-5375-455C-9EA6-DF929625EA0E}">
        <p15:presenceInfo xmlns:p15="http://schemas.microsoft.com/office/powerpoint/2012/main" userId="02878b9c9dc156c9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A005E"/>
    <a:srgbClr val="7A007A"/>
    <a:srgbClr val="66005E"/>
    <a:srgbClr val="7A005F"/>
    <a:srgbClr val="FCFC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80" autoAdjust="0"/>
    <p:restoredTop sz="85733" autoAdjust="0"/>
  </p:normalViewPr>
  <p:slideViewPr>
    <p:cSldViewPr snapToGrid="0">
      <p:cViewPr varScale="1">
        <p:scale>
          <a:sx n="58" d="100"/>
          <a:sy n="58" d="100"/>
        </p:scale>
        <p:origin x="12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3" d="100"/>
          <a:sy n="83" d="100"/>
        </p:scale>
        <p:origin x="3852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F778B1FD-425A-4C45-BD03-3A9CC98BB4E0}" type="datetimeFigureOut">
              <a:rPr lang="bg-BG"/>
              <a:pPr>
                <a:defRPr/>
              </a:pPr>
              <a:t>9.9.2019 г.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E9584093-0025-4C31-AEEE-3BF77C6A2B3F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25512994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B1B3E9-DA23-4E47-9B16-39CCE0E13574}" type="datetimeFigureOut">
              <a:rPr lang="bg-BG" smtClean="0"/>
              <a:t>9.9.2019 г.</a:t>
            </a:fld>
            <a:endParaRPr lang="bg-BG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bg-BG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E69D5A-96E4-4CF7-9E59-A60A929206EC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1810500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bg-BG" altLang="bg-BG" dirty="0" smtClean="0"/>
              <a:t>Има две издания на следдипломната квалификация, общо 12 завършили.</a:t>
            </a:r>
          </a:p>
          <a:p>
            <a:pPr eaLnBrk="1" hangingPunct="1">
              <a:spcBef>
                <a:spcPct val="0"/>
              </a:spcBef>
            </a:pPr>
            <a:r>
              <a:rPr lang="bg-BG" altLang="bg-BG" dirty="0" smtClean="0"/>
              <a:t>В предходните години </a:t>
            </a:r>
            <a:r>
              <a:rPr lang="en-US" altLang="bg-BG" dirty="0" smtClean="0"/>
              <a:t>SAP </a:t>
            </a:r>
            <a:r>
              <a:rPr lang="bg-BG" altLang="bg-BG" dirty="0" smtClean="0"/>
              <a:t>предоставяха стипендии на част от учителите</a:t>
            </a:r>
          </a:p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E69D5A-96E4-4CF7-9E59-A60A929206EC}" type="slidenum">
              <a:rPr lang="bg-BG" smtClean="0"/>
              <a:t>3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384798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bg-BG" dirty="0" smtClean="0"/>
              <a:t>За актуализация съгласно новите УП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bg-BG" dirty="0" smtClean="0"/>
              <a:t>За право за преподаване на ИТ в съответната образователна</a:t>
            </a:r>
            <a:r>
              <a:rPr lang="bg-BG" baseline="0" dirty="0" smtClean="0"/>
              <a:t> степен</a:t>
            </a:r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E69D5A-96E4-4CF7-9E59-A60A929206EC}" type="slidenum">
              <a:rPr lang="bg-BG" smtClean="0"/>
              <a:t>8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6804126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g-BG" dirty="0" smtClean="0"/>
              <a:t>Дават квалификационни кредити,</a:t>
            </a:r>
            <a:r>
              <a:rPr lang="bg-BG" baseline="0" dirty="0" smtClean="0"/>
              <a:t> отговарящи на хорариума (16 часа = 1 </a:t>
            </a:r>
            <a:r>
              <a:rPr lang="en-US" baseline="0" dirty="0" smtClean="0"/>
              <a:t>ECST</a:t>
            </a:r>
            <a:r>
              <a:rPr lang="bg-BG" baseline="0" dirty="0" smtClean="0"/>
              <a:t>)</a:t>
            </a:r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E69D5A-96E4-4CF7-9E59-A60A929206EC}" type="slidenum">
              <a:rPr lang="bg-BG" smtClean="0"/>
              <a:t>10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9529530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лавен слайд, вариант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0725" y="4022725"/>
            <a:ext cx="6391275" cy="283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 userDrawn="1"/>
        </p:nvSpPr>
        <p:spPr>
          <a:xfrm>
            <a:off x="1980000" y="396000"/>
            <a:ext cx="10212000" cy="377825"/>
          </a:xfrm>
          <a:prstGeom prst="rect">
            <a:avLst/>
          </a:prstGeom>
          <a:solidFill>
            <a:srgbClr val="7A00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 userDrawn="1"/>
        </p:nvSpPr>
        <p:spPr>
          <a:xfrm>
            <a:off x="0" y="6370638"/>
            <a:ext cx="9917113" cy="346075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53000">
                <a:srgbClr val="7A005F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00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11930" y="2067200"/>
            <a:ext cx="9198320" cy="1324800"/>
          </a:xfrm>
        </p:spPr>
        <p:txBody>
          <a:bodyPr/>
          <a:lstStyle>
            <a:lvl1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 sz="4800" b="1" cap="all" baseline="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bg-BG" altLang="en-US" dirty="0" smtClean="0"/>
              <a:t>Въведете заглавие на презентацията</a:t>
            </a:r>
            <a:endParaRPr lang="en-US" alt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95A7E9D5-EB29-4BA1-9211-313307DFE92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fld id="{4A70C070-F159-4AC9-853C-A085328B4930}" type="datetimeFigureOut">
              <a:rPr lang="en-US" smtClean="0"/>
              <a:pPr>
                <a:defRPr/>
              </a:pPr>
              <a:t>9/9/2019</a:t>
            </a:fld>
            <a:endParaRPr lang="en-US" dirty="0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6000" y="0"/>
            <a:ext cx="1188000" cy="1916129"/>
          </a:xfrm>
          <a:prstGeom prst="rect">
            <a:avLst/>
          </a:prstGeom>
        </p:spPr>
      </p:pic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02730" y="3448038"/>
            <a:ext cx="9206742" cy="1109662"/>
          </a:xfrm>
        </p:spPr>
        <p:txBody>
          <a:bodyPr/>
          <a:lstStyle>
            <a:lvl1pPr marL="0" indent="0" algn="ctr">
              <a:buNone/>
              <a:defRPr sz="280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bg-BG" dirty="0" smtClean="0"/>
              <a:t>Въведете подзаглавие на презентацията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64786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, вариант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1980001" y="396000"/>
            <a:ext cx="10212000" cy="377825"/>
          </a:xfrm>
          <a:prstGeom prst="rect">
            <a:avLst/>
          </a:prstGeom>
          <a:solidFill>
            <a:srgbClr val="7A00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67664" y="2068038"/>
            <a:ext cx="9106373" cy="1701800"/>
          </a:xfrm>
        </p:spPr>
        <p:txBody>
          <a:bodyPr/>
          <a:lstStyle>
            <a:lvl1pPr algn="ctr">
              <a:defRPr sz="4800" b="1" cap="all" baseline="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bg-BG" dirty="0" smtClean="0"/>
              <a:t>Въведете заглавие на презентацията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67664" y="3861913"/>
            <a:ext cx="9105578" cy="1109662"/>
          </a:xfrm>
        </p:spPr>
        <p:txBody>
          <a:bodyPr/>
          <a:lstStyle>
            <a:lvl1pPr marL="0" indent="0" algn="ctr">
              <a:buNone/>
              <a:defRPr sz="280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bg-BG" dirty="0" smtClean="0"/>
              <a:t>Въведете подзаглавие на презентацията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7A005E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fld id="{EC241BC1-5301-4EEE-8B05-8D7F51090A0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>
                <a:solidFill>
                  <a:srgbClr val="7A005E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fld id="{B2A40B2D-FD06-4F0F-924C-D3ADBDBAB051}" type="datetimeFigureOut">
              <a:rPr lang="en-US" smtClean="0"/>
              <a:pPr>
                <a:defRPr/>
              </a:pPr>
              <a:t>9/9/2019</a:t>
            </a:fld>
            <a:endParaRPr lang="en-US" dirty="0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rgbClr val="7A005E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6000" y="0"/>
            <a:ext cx="1188000" cy="1916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3905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лавен слайд, вариант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/>
          <p:cNvSpPr>
            <a:spLocks noGrp="1"/>
          </p:cNvSpPr>
          <p:nvPr>
            <p:ph type="ctrTitle" hasCustomPrompt="1"/>
          </p:nvPr>
        </p:nvSpPr>
        <p:spPr>
          <a:xfrm>
            <a:off x="1502875" y="2073988"/>
            <a:ext cx="9165125" cy="1701800"/>
          </a:xfrm>
        </p:spPr>
        <p:txBody>
          <a:bodyPr/>
          <a:lstStyle>
            <a:lvl1pPr algn="ctr">
              <a:defRPr sz="4800" b="1" cap="all" baseline="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bg-BG" dirty="0" smtClean="0"/>
              <a:t>Въведете заглавие на презентацията</a:t>
            </a:r>
            <a:endParaRPr lang="en-US" dirty="0"/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02875" y="3867863"/>
            <a:ext cx="9165125" cy="1109662"/>
          </a:xfrm>
        </p:spPr>
        <p:txBody>
          <a:bodyPr/>
          <a:lstStyle>
            <a:lvl1pPr marL="0" indent="0" algn="ctr">
              <a:buNone/>
              <a:defRPr sz="280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bg-BG" dirty="0" smtClean="0"/>
              <a:t>Въведете подзаглавие на презентацията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7036627" y="1343474"/>
            <a:ext cx="5153025" cy="378308"/>
          </a:xfrm>
        </p:spPr>
        <p:txBody>
          <a:bodyPr/>
          <a:lstStyle>
            <a:lvl1pPr marL="0" indent="0" algn="ctr">
              <a:buNone/>
              <a:defRPr sz="1800">
                <a:solidFill>
                  <a:srgbClr val="7A00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bg-BG" dirty="0" smtClean="0"/>
              <a:t>Въведи факултет</a:t>
            </a:r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>
                <a:solidFill>
                  <a:srgbClr val="7A005E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fld id="{67096990-C7C4-4A58-ADF0-508A4600D8F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>
                <a:solidFill>
                  <a:srgbClr val="7A005E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fld id="{80348EC0-553A-4415-91F3-2829AECF395B}" type="datetimeFigureOut">
              <a:rPr lang="en-US" smtClean="0"/>
              <a:pPr>
                <a:defRPr/>
              </a:pPr>
              <a:t>9/9/2019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>
                <a:solidFill>
                  <a:srgbClr val="7A005E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200" y="468000"/>
            <a:ext cx="1864714" cy="1080000"/>
          </a:xfrm>
          <a:prstGeom prst="rect">
            <a:avLst/>
          </a:prstGeom>
        </p:spPr>
      </p:pic>
      <p:sp>
        <p:nvSpPr>
          <p:cNvPr id="14" name="Rectangle 13"/>
          <p:cNvSpPr/>
          <p:nvPr userDrawn="1"/>
        </p:nvSpPr>
        <p:spPr>
          <a:xfrm>
            <a:off x="2475448" y="1071495"/>
            <a:ext cx="9716552" cy="252000"/>
          </a:xfrm>
          <a:prstGeom prst="rect">
            <a:avLst/>
          </a:prstGeom>
          <a:solidFill>
            <a:srgbClr val="7A00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914" y="1072800"/>
            <a:ext cx="6359328" cy="2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99516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лавен слайд, вариант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1378663"/>
            <a:ext cx="9144000" cy="1701800"/>
          </a:xfrm>
        </p:spPr>
        <p:txBody>
          <a:bodyPr/>
          <a:lstStyle>
            <a:lvl1pPr algn="ctr">
              <a:defRPr sz="4800" b="1" cap="all" baseline="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bg-BG" dirty="0" smtClean="0"/>
              <a:t>Въведете заглавие на презентацията</a:t>
            </a:r>
            <a:endParaRPr lang="en-US" dirty="0"/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172538"/>
            <a:ext cx="9144000" cy="1109662"/>
          </a:xfrm>
        </p:spPr>
        <p:txBody>
          <a:bodyPr/>
          <a:lstStyle>
            <a:lvl1pPr marL="0" indent="0" algn="ctr">
              <a:buNone/>
              <a:defRPr sz="280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bg-BG" dirty="0" smtClean="0"/>
              <a:t>Въведете подзаглавие на презентацията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426022"/>
            <a:ext cx="2743200" cy="365125"/>
          </a:xfrm>
        </p:spPr>
        <p:txBody>
          <a:bodyPr/>
          <a:lstStyle>
            <a:lvl1pPr>
              <a:defRPr>
                <a:solidFill>
                  <a:srgbClr val="7A005E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fld id="{F34B481C-4FF9-4E35-B4D9-ADD47E13CAC5}" type="datetimeFigureOut">
              <a:rPr lang="en-US" smtClean="0"/>
              <a:pPr>
                <a:defRPr/>
              </a:pPr>
              <a:t>9/9/2019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426022"/>
            <a:ext cx="4114800" cy="365125"/>
          </a:xfrm>
        </p:spPr>
        <p:txBody>
          <a:bodyPr/>
          <a:lstStyle>
            <a:lvl1pPr>
              <a:defRPr>
                <a:solidFill>
                  <a:srgbClr val="7A005E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426022"/>
            <a:ext cx="1360503" cy="365125"/>
          </a:xfrm>
        </p:spPr>
        <p:txBody>
          <a:bodyPr/>
          <a:lstStyle>
            <a:lvl1pPr>
              <a:defRPr>
                <a:solidFill>
                  <a:srgbClr val="7A005E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fld id="{AD4CA714-9523-464B-9094-07CE2AC8297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5600" y="5583600"/>
            <a:ext cx="1864714" cy="1080000"/>
          </a:xfrm>
          <a:prstGeom prst="rect">
            <a:avLst/>
          </a:prstGeom>
        </p:spPr>
      </p:pic>
      <p:sp>
        <p:nvSpPr>
          <p:cNvPr id="13" name="Rectangle 12"/>
          <p:cNvSpPr/>
          <p:nvPr userDrawn="1"/>
        </p:nvSpPr>
        <p:spPr>
          <a:xfrm>
            <a:off x="0" y="6175883"/>
            <a:ext cx="9971103" cy="252000"/>
          </a:xfrm>
          <a:prstGeom prst="rect">
            <a:avLst/>
          </a:prstGeom>
          <a:solidFill>
            <a:srgbClr val="7A00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400" y="6175883"/>
            <a:ext cx="6359328" cy="2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88819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лавен слайд, вариант 5">
    <p:bg>
      <p:bgPr>
        <a:solidFill>
          <a:srgbClr val="7A00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1306096" y="2486383"/>
            <a:ext cx="9603330" cy="1701800"/>
          </a:xfrm>
        </p:spPr>
        <p:txBody>
          <a:bodyPr/>
          <a:lstStyle>
            <a:lvl1pPr algn="ctr">
              <a:defRPr sz="4800" b="1" cap="all" baseline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bg-BG" dirty="0" smtClean="0"/>
              <a:t>Въведете заглавие на презентацията</a:t>
            </a:r>
            <a:endParaRPr lang="en-US" dirty="0"/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306096" y="4214324"/>
            <a:ext cx="9603330" cy="1109662"/>
          </a:xfrm>
        </p:spPr>
        <p:txBody>
          <a:bodyPr/>
          <a:lstStyle>
            <a:lvl1pPr marL="0" indent="0" algn="ctr">
              <a:buNone/>
              <a:defRPr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bg-BG" dirty="0" smtClean="0"/>
              <a:t>Въведете подзаглавие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fld id="{EB5D6F64-6575-4CC4-85BB-6F9C36DA369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fld id="{3397C399-7257-482B-B2AA-D505EAB30C0E}" type="datetimeFigureOut">
              <a:rPr lang="en-US" smtClean="0"/>
              <a:pPr>
                <a:defRPr/>
              </a:pPr>
              <a:t>9/9/2019</a:t>
            </a:fld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6000" y="468001"/>
            <a:ext cx="1188000" cy="1916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30341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лавие и съдържание, вариант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800000" y="288000"/>
            <a:ext cx="9865423" cy="1325563"/>
          </a:xfrm>
          <a:noFill/>
        </p:spPr>
        <p:txBody>
          <a:bodyPr/>
          <a:lstStyle>
            <a:lvl1pPr>
              <a:defRPr>
                <a:solidFill>
                  <a:srgbClr val="7A00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bg-BG" dirty="0" smtClean="0"/>
              <a:t>Въведете заглавие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7A005E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fld id="{F34B481C-4FF9-4E35-B4D9-ADD47E13CAC5}" type="datetimeFigureOut">
              <a:rPr lang="en-US" smtClean="0"/>
              <a:pPr>
                <a:defRPr/>
              </a:pPr>
              <a:t>9/9/2019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7A005E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7A005E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fld id="{AD4CA714-9523-464B-9094-07CE2AC8297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0000" y="0"/>
            <a:ext cx="1116000" cy="1800000"/>
          </a:xfrm>
          <a:prstGeom prst="rect">
            <a:avLst/>
          </a:prstGeom>
        </p:spPr>
      </p:pic>
      <p:sp>
        <p:nvSpPr>
          <p:cNvPr id="14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8200" y="2055137"/>
            <a:ext cx="10515600" cy="4121825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bg-BG" dirty="0" smtClean="0"/>
              <a:t>Първо ниво текст</a:t>
            </a:r>
            <a:endParaRPr lang="en-US" dirty="0" smtClean="0"/>
          </a:p>
          <a:p>
            <a:pPr lvl="1"/>
            <a:r>
              <a:rPr lang="bg-BG" dirty="0" smtClean="0"/>
              <a:t>Второ ниво текст</a:t>
            </a:r>
            <a:endParaRPr lang="en-US" dirty="0" smtClean="0"/>
          </a:p>
          <a:p>
            <a:pPr lvl="2"/>
            <a:r>
              <a:rPr lang="bg-BG" dirty="0" smtClean="0"/>
              <a:t>Трето ниво текст</a:t>
            </a:r>
            <a:endParaRPr lang="en-US" dirty="0" smtClean="0"/>
          </a:p>
          <a:p>
            <a:pPr lvl="3"/>
            <a:r>
              <a:rPr lang="bg-BG" dirty="0" smtClean="0"/>
              <a:t>Четвърто ниво текст</a:t>
            </a:r>
            <a:endParaRPr lang="en-US" dirty="0" smtClean="0"/>
          </a:p>
          <a:p>
            <a:pPr lvl="4"/>
            <a:r>
              <a:rPr lang="bg-BG" dirty="0" smtClean="0"/>
              <a:t>Пето ниво текст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59862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, вариант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1" y="288000"/>
            <a:ext cx="10515600" cy="1325563"/>
          </a:xfrm>
          <a:noFill/>
        </p:spPr>
        <p:txBody>
          <a:bodyPr/>
          <a:lstStyle>
            <a:lvl1pPr>
              <a:defRPr>
                <a:solidFill>
                  <a:srgbClr val="7A00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bg-BG" dirty="0" smtClean="0"/>
              <a:t>Въведете заглавие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10515600" cy="3757975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bg-BG" dirty="0" smtClean="0"/>
              <a:t>Първо ниво текст</a:t>
            </a:r>
            <a:endParaRPr lang="en-US" dirty="0" smtClean="0"/>
          </a:p>
          <a:p>
            <a:pPr lvl="1"/>
            <a:r>
              <a:rPr lang="bg-BG" dirty="0" smtClean="0"/>
              <a:t>Второ ниво текст</a:t>
            </a:r>
            <a:endParaRPr lang="en-US" dirty="0" smtClean="0"/>
          </a:p>
          <a:p>
            <a:pPr lvl="2"/>
            <a:r>
              <a:rPr lang="bg-BG" dirty="0" smtClean="0"/>
              <a:t>Трето ниво текст</a:t>
            </a:r>
            <a:endParaRPr lang="en-US" dirty="0" smtClean="0"/>
          </a:p>
          <a:p>
            <a:pPr lvl="3"/>
            <a:r>
              <a:rPr lang="bg-BG" dirty="0" smtClean="0"/>
              <a:t>Четвърто ниво текст</a:t>
            </a:r>
            <a:endParaRPr lang="en-US" dirty="0" smtClean="0"/>
          </a:p>
          <a:p>
            <a:pPr lvl="4"/>
            <a:r>
              <a:rPr lang="bg-BG" dirty="0" smtClean="0"/>
              <a:t>Пето ниво текст</a:t>
            </a:r>
            <a:endParaRPr lang="en-US" dirty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426022"/>
            <a:ext cx="2743200" cy="365125"/>
          </a:xfrm>
        </p:spPr>
        <p:txBody>
          <a:bodyPr/>
          <a:lstStyle>
            <a:lvl1pPr>
              <a:defRPr>
                <a:solidFill>
                  <a:srgbClr val="7A005E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fld id="{F34B481C-4FF9-4E35-B4D9-ADD47E13CAC5}" type="datetimeFigureOut">
              <a:rPr lang="en-US" smtClean="0"/>
              <a:pPr>
                <a:defRPr/>
              </a:pPr>
              <a:t>9/9/2019</a:t>
            </a:fld>
            <a:endParaRPr lang="en-US" dirty="0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426022"/>
            <a:ext cx="4114800" cy="365125"/>
          </a:xfrm>
        </p:spPr>
        <p:txBody>
          <a:bodyPr/>
          <a:lstStyle>
            <a:lvl1pPr>
              <a:defRPr>
                <a:solidFill>
                  <a:srgbClr val="7A005E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426022"/>
            <a:ext cx="1360503" cy="365125"/>
          </a:xfrm>
        </p:spPr>
        <p:txBody>
          <a:bodyPr/>
          <a:lstStyle>
            <a:lvl1pPr>
              <a:defRPr>
                <a:solidFill>
                  <a:srgbClr val="7A005E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fld id="{AD4CA714-9523-464B-9094-07CE2AC8297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5600" y="5583600"/>
            <a:ext cx="1864714" cy="1080000"/>
          </a:xfrm>
          <a:prstGeom prst="rect">
            <a:avLst/>
          </a:prstGeom>
        </p:spPr>
      </p:pic>
      <p:sp>
        <p:nvSpPr>
          <p:cNvPr id="15" name="Rectangle 14"/>
          <p:cNvSpPr/>
          <p:nvPr userDrawn="1"/>
        </p:nvSpPr>
        <p:spPr>
          <a:xfrm>
            <a:off x="0" y="6175883"/>
            <a:ext cx="9971103" cy="252000"/>
          </a:xfrm>
          <a:prstGeom prst="rect">
            <a:avLst/>
          </a:prstGeom>
          <a:solidFill>
            <a:srgbClr val="7A00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400" y="6175883"/>
            <a:ext cx="6359328" cy="2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56986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, вариант 3">
    <p:bg>
      <p:bgPr>
        <a:solidFill>
          <a:srgbClr val="7A005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1" y="288000"/>
            <a:ext cx="10515600" cy="1325563"/>
          </a:xfrm>
          <a:noFill/>
        </p:spPr>
        <p:txBody>
          <a:bodyPr/>
          <a:lstStyle>
            <a:lvl1pPr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bg-BG" dirty="0" smtClean="0"/>
              <a:t>Въведете заглавие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10515600" cy="375797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bg-BG" dirty="0" smtClean="0"/>
              <a:t>Първо ниво текст</a:t>
            </a:r>
            <a:endParaRPr lang="en-US" dirty="0" smtClean="0"/>
          </a:p>
          <a:p>
            <a:pPr lvl="1"/>
            <a:r>
              <a:rPr lang="bg-BG" dirty="0" smtClean="0"/>
              <a:t>Второ ниво текст</a:t>
            </a:r>
            <a:endParaRPr lang="en-US" dirty="0" smtClean="0"/>
          </a:p>
          <a:p>
            <a:pPr lvl="2"/>
            <a:r>
              <a:rPr lang="bg-BG" dirty="0" smtClean="0"/>
              <a:t>Трето ниво текст</a:t>
            </a:r>
            <a:endParaRPr lang="en-US" dirty="0" smtClean="0"/>
          </a:p>
          <a:p>
            <a:pPr lvl="3"/>
            <a:r>
              <a:rPr lang="bg-BG" dirty="0" smtClean="0"/>
              <a:t>Четвърто ниво текст</a:t>
            </a:r>
            <a:endParaRPr lang="en-US" dirty="0" smtClean="0"/>
          </a:p>
          <a:p>
            <a:pPr lvl="4"/>
            <a:r>
              <a:rPr lang="bg-BG" dirty="0" smtClean="0"/>
              <a:t>Пето ниво текст</a:t>
            </a:r>
            <a:endParaRPr lang="en-US" dirty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426022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fld id="{F34B481C-4FF9-4E35-B4D9-ADD47E13CAC5}" type="datetimeFigureOut">
              <a:rPr lang="en-US" smtClean="0"/>
              <a:pPr>
                <a:defRPr/>
              </a:pPr>
              <a:t>9/9/2019</a:t>
            </a:fld>
            <a:endParaRPr lang="en-US" dirty="0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426022"/>
            <a:ext cx="41148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426022"/>
            <a:ext cx="136050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fld id="{AD4CA714-9523-464B-9094-07CE2AC8297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2506" y="5583600"/>
            <a:ext cx="1830901" cy="1080000"/>
          </a:xfrm>
          <a:prstGeom prst="rect">
            <a:avLst/>
          </a:prstGeom>
        </p:spPr>
      </p:pic>
      <p:sp>
        <p:nvSpPr>
          <p:cNvPr id="15" name="Rectangle 14"/>
          <p:cNvSpPr/>
          <p:nvPr userDrawn="1"/>
        </p:nvSpPr>
        <p:spPr>
          <a:xfrm>
            <a:off x="0" y="6175883"/>
            <a:ext cx="9971103" cy="25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4" name="TextBox 3"/>
          <p:cNvSpPr txBox="1"/>
          <p:nvPr userDrawn="1"/>
        </p:nvSpPr>
        <p:spPr>
          <a:xfrm>
            <a:off x="3228792" y="6157777"/>
            <a:ext cx="672420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bg-BG" sz="1400" b="0" cap="all" baseline="0" dirty="0" smtClean="0">
                <a:solidFill>
                  <a:srgbClr val="7A005E"/>
                </a:solidFill>
                <a:latin typeface="SP Trajan2ML" panose="02000505070000020004" pitchFamily="50" charset="-52"/>
              </a:rPr>
              <a:t>Софийски университет </a:t>
            </a:r>
            <a:r>
              <a:rPr lang="bg-BG" sz="1400" b="0" dirty="0" smtClean="0">
                <a:solidFill>
                  <a:srgbClr val="7A005E"/>
                </a:solidFill>
                <a:latin typeface="SP Trajan2ML" panose="02000505070000020004" pitchFamily="50" charset="-52"/>
              </a:rPr>
              <a:t>„Св. </a:t>
            </a:r>
            <a:r>
              <a:rPr lang="bg-BG" sz="1400" b="0" cap="all" baseline="0" dirty="0" smtClean="0">
                <a:solidFill>
                  <a:srgbClr val="7A005E"/>
                </a:solidFill>
                <a:latin typeface="SP Trajan2ML" panose="02000505070000020004" pitchFamily="50" charset="-52"/>
              </a:rPr>
              <a:t>Климент Охридски</a:t>
            </a:r>
            <a:r>
              <a:rPr lang="bg-BG" sz="1400" b="0" dirty="0" smtClean="0">
                <a:solidFill>
                  <a:srgbClr val="7A005E"/>
                </a:solidFill>
                <a:latin typeface="SP Trajan2ML" panose="02000505070000020004" pitchFamily="50" charset="-52"/>
              </a:rPr>
              <a:t>“</a:t>
            </a:r>
            <a:endParaRPr lang="bg-BG" sz="1400" b="0" dirty="0">
              <a:solidFill>
                <a:srgbClr val="7A005E"/>
              </a:solidFill>
              <a:latin typeface="SP Trajan2ML" panose="02000505070000020004" pitchFamily="50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21293651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е колони, вариант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838200" y="2055137"/>
            <a:ext cx="5181600" cy="4121825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bg-BG" dirty="0" smtClean="0"/>
              <a:t>Първо ниво текст, колона едно</a:t>
            </a:r>
            <a:endParaRPr lang="en-US" dirty="0" smtClean="0"/>
          </a:p>
          <a:p>
            <a:pPr lvl="1"/>
            <a:r>
              <a:rPr lang="bg-BG" dirty="0" smtClean="0"/>
              <a:t>Второ ниво текст</a:t>
            </a:r>
            <a:endParaRPr lang="en-US" dirty="0" smtClean="0"/>
          </a:p>
          <a:p>
            <a:pPr lvl="2"/>
            <a:r>
              <a:rPr lang="bg-BG" dirty="0" smtClean="0"/>
              <a:t>Трето ниво текст</a:t>
            </a:r>
            <a:endParaRPr lang="en-US" dirty="0" smtClean="0"/>
          </a:p>
          <a:p>
            <a:pPr lvl="3"/>
            <a:r>
              <a:rPr lang="bg-BG" dirty="0" smtClean="0"/>
              <a:t>Четвърто ниво текст</a:t>
            </a:r>
            <a:endParaRPr lang="en-US" dirty="0" smtClean="0"/>
          </a:p>
          <a:p>
            <a:pPr lvl="4"/>
            <a:r>
              <a:rPr lang="bg-BG" dirty="0" smtClean="0"/>
              <a:t>Пето ниво текст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172200" y="2055137"/>
            <a:ext cx="5181600" cy="4121825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bg-BG" dirty="0" smtClean="0"/>
              <a:t>Първо ниво текст, колона две</a:t>
            </a:r>
            <a:endParaRPr lang="en-US" dirty="0" smtClean="0"/>
          </a:p>
          <a:p>
            <a:pPr lvl="1"/>
            <a:r>
              <a:rPr lang="bg-BG" dirty="0" smtClean="0"/>
              <a:t>Второ ниво текст</a:t>
            </a:r>
            <a:endParaRPr lang="en-US" dirty="0" smtClean="0"/>
          </a:p>
          <a:p>
            <a:pPr lvl="2"/>
            <a:r>
              <a:rPr lang="bg-BG" dirty="0" smtClean="0"/>
              <a:t>Трето ниво текст</a:t>
            </a:r>
            <a:endParaRPr lang="en-US" dirty="0" smtClean="0"/>
          </a:p>
          <a:p>
            <a:pPr lvl="3"/>
            <a:r>
              <a:rPr lang="bg-BG" dirty="0" smtClean="0"/>
              <a:t>Четвърто ниво текст</a:t>
            </a:r>
            <a:endParaRPr lang="en-US" dirty="0" smtClean="0"/>
          </a:p>
          <a:p>
            <a:pPr lvl="4"/>
            <a:r>
              <a:rPr lang="bg-BG" dirty="0" smtClean="0"/>
              <a:t>Пето ниво текст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7A005E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fld id="{C3200459-167C-4BD5-AF64-74955F0CFBA4}" type="datetimeFigureOut">
              <a:rPr lang="en-US" smtClean="0"/>
              <a:pPr>
                <a:defRPr/>
              </a:pPr>
              <a:t>9/9/2019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7A005E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7A005E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fld id="{666E6706-76CD-4A18-A8A8-F61AA88AE4C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1800000" y="288000"/>
            <a:ext cx="9865423" cy="1325563"/>
          </a:xfrm>
          <a:noFill/>
        </p:spPr>
        <p:txBody>
          <a:bodyPr/>
          <a:lstStyle>
            <a:lvl1pPr>
              <a:defRPr>
                <a:solidFill>
                  <a:srgbClr val="7A00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bg-BG" dirty="0" smtClean="0"/>
              <a:t>Въведете заглавие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0000" y="0"/>
            <a:ext cx="1116000" cy="18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58895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е колони, вариант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3757975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bg-BG" dirty="0" smtClean="0"/>
              <a:t>Първо ниво текст, колона едно</a:t>
            </a:r>
            <a:endParaRPr lang="en-US" dirty="0" smtClean="0"/>
          </a:p>
          <a:p>
            <a:pPr lvl="1"/>
            <a:r>
              <a:rPr lang="bg-BG" dirty="0" smtClean="0"/>
              <a:t>Второ ниво текст</a:t>
            </a:r>
            <a:endParaRPr lang="en-US" dirty="0" smtClean="0"/>
          </a:p>
          <a:p>
            <a:pPr lvl="2"/>
            <a:r>
              <a:rPr lang="bg-BG" dirty="0" smtClean="0"/>
              <a:t>Трето ниво текст</a:t>
            </a:r>
            <a:endParaRPr lang="en-US" dirty="0" smtClean="0"/>
          </a:p>
          <a:p>
            <a:pPr lvl="3"/>
            <a:r>
              <a:rPr lang="bg-BG" dirty="0" smtClean="0"/>
              <a:t>Четвърто ниво текст</a:t>
            </a:r>
            <a:endParaRPr lang="en-US" dirty="0" smtClean="0"/>
          </a:p>
          <a:p>
            <a:pPr lvl="4"/>
            <a:r>
              <a:rPr lang="bg-BG" dirty="0" smtClean="0"/>
              <a:t>Пето ниво текст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3757975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bg-BG" dirty="0" smtClean="0"/>
              <a:t>Първо ниво текст, колона две</a:t>
            </a:r>
            <a:endParaRPr lang="en-US" dirty="0" smtClean="0"/>
          </a:p>
          <a:p>
            <a:pPr lvl="1"/>
            <a:r>
              <a:rPr lang="bg-BG" dirty="0" smtClean="0"/>
              <a:t>Второ ниво текст</a:t>
            </a:r>
            <a:endParaRPr lang="en-US" dirty="0" smtClean="0"/>
          </a:p>
          <a:p>
            <a:pPr lvl="2"/>
            <a:r>
              <a:rPr lang="bg-BG" dirty="0" smtClean="0"/>
              <a:t>Трето ниво текст</a:t>
            </a:r>
            <a:endParaRPr lang="en-US" dirty="0" smtClean="0"/>
          </a:p>
          <a:p>
            <a:pPr lvl="3"/>
            <a:r>
              <a:rPr lang="bg-BG" dirty="0" smtClean="0"/>
              <a:t>Четвърто ниво текст</a:t>
            </a:r>
            <a:endParaRPr lang="en-US" dirty="0" smtClean="0"/>
          </a:p>
          <a:p>
            <a:pPr lvl="4"/>
            <a:r>
              <a:rPr lang="bg-BG" dirty="0" smtClean="0"/>
              <a:t>Пето ниво текст</a:t>
            </a:r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288000"/>
            <a:ext cx="10515600" cy="1325563"/>
          </a:xfrm>
          <a:noFill/>
        </p:spPr>
        <p:txBody>
          <a:bodyPr/>
          <a:lstStyle>
            <a:lvl1pPr>
              <a:defRPr>
                <a:solidFill>
                  <a:srgbClr val="7A00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bg-BG" dirty="0" smtClean="0"/>
              <a:t>Въведете заглавие</a:t>
            </a:r>
            <a:endParaRPr lang="en-US" dirty="0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426022"/>
            <a:ext cx="2743200" cy="365125"/>
          </a:xfrm>
        </p:spPr>
        <p:txBody>
          <a:bodyPr/>
          <a:lstStyle>
            <a:lvl1pPr>
              <a:defRPr>
                <a:solidFill>
                  <a:srgbClr val="7A005E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fld id="{F34B481C-4FF9-4E35-B4D9-ADD47E13CAC5}" type="datetimeFigureOut">
              <a:rPr lang="en-US" smtClean="0"/>
              <a:pPr>
                <a:defRPr/>
              </a:pPr>
              <a:t>9/9/2019</a:t>
            </a:fld>
            <a:endParaRPr lang="en-US" dirty="0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426022"/>
            <a:ext cx="4114800" cy="365125"/>
          </a:xfrm>
        </p:spPr>
        <p:txBody>
          <a:bodyPr/>
          <a:lstStyle>
            <a:lvl1pPr>
              <a:defRPr>
                <a:solidFill>
                  <a:srgbClr val="7A005E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426022"/>
            <a:ext cx="1360503" cy="365125"/>
          </a:xfrm>
        </p:spPr>
        <p:txBody>
          <a:bodyPr/>
          <a:lstStyle>
            <a:lvl1pPr>
              <a:defRPr>
                <a:solidFill>
                  <a:srgbClr val="7A005E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fld id="{AD4CA714-9523-464B-9094-07CE2AC8297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5600" y="5583600"/>
            <a:ext cx="1864714" cy="1080000"/>
          </a:xfrm>
          <a:prstGeom prst="rect">
            <a:avLst/>
          </a:prstGeom>
        </p:spPr>
      </p:pic>
      <p:sp>
        <p:nvSpPr>
          <p:cNvPr id="14" name="Rectangle 13"/>
          <p:cNvSpPr/>
          <p:nvPr userDrawn="1"/>
        </p:nvSpPr>
        <p:spPr>
          <a:xfrm>
            <a:off x="0" y="6175883"/>
            <a:ext cx="9971103" cy="252000"/>
          </a:xfrm>
          <a:prstGeom prst="rect">
            <a:avLst/>
          </a:prstGeom>
          <a:solidFill>
            <a:srgbClr val="7A00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400" y="6175883"/>
            <a:ext cx="6359328" cy="2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11726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е колони, вариант 3">
    <p:bg>
      <p:bgPr>
        <a:solidFill>
          <a:srgbClr val="7A005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375797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bg-BG" dirty="0" smtClean="0"/>
              <a:t>Първо ниво текст, колона едно</a:t>
            </a:r>
            <a:endParaRPr lang="en-US" dirty="0" smtClean="0"/>
          </a:p>
          <a:p>
            <a:pPr lvl="1"/>
            <a:r>
              <a:rPr lang="bg-BG" dirty="0" smtClean="0"/>
              <a:t>Второ ниво текст</a:t>
            </a:r>
            <a:endParaRPr lang="en-US" dirty="0" smtClean="0"/>
          </a:p>
          <a:p>
            <a:pPr lvl="2"/>
            <a:r>
              <a:rPr lang="bg-BG" dirty="0" smtClean="0"/>
              <a:t>Трето ниво текст</a:t>
            </a:r>
            <a:endParaRPr lang="en-US" dirty="0" smtClean="0"/>
          </a:p>
          <a:p>
            <a:pPr lvl="3"/>
            <a:r>
              <a:rPr lang="bg-BG" dirty="0" smtClean="0"/>
              <a:t>Четвърто ниво текст</a:t>
            </a:r>
            <a:endParaRPr lang="en-US" dirty="0" smtClean="0"/>
          </a:p>
          <a:p>
            <a:pPr lvl="4"/>
            <a:r>
              <a:rPr lang="bg-BG" dirty="0" smtClean="0"/>
              <a:t>Пето ниво текст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375797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bg-BG" dirty="0" smtClean="0"/>
              <a:t>Първо ниво текст, колона две</a:t>
            </a:r>
            <a:endParaRPr lang="en-US" dirty="0" smtClean="0"/>
          </a:p>
          <a:p>
            <a:pPr lvl="1"/>
            <a:r>
              <a:rPr lang="bg-BG" dirty="0" smtClean="0"/>
              <a:t>Второ ниво текст</a:t>
            </a:r>
            <a:endParaRPr lang="en-US" dirty="0" smtClean="0"/>
          </a:p>
          <a:p>
            <a:pPr lvl="2"/>
            <a:r>
              <a:rPr lang="bg-BG" dirty="0" smtClean="0"/>
              <a:t>Трето ниво текст</a:t>
            </a:r>
            <a:endParaRPr lang="en-US" dirty="0" smtClean="0"/>
          </a:p>
          <a:p>
            <a:pPr lvl="3"/>
            <a:r>
              <a:rPr lang="bg-BG" dirty="0" smtClean="0"/>
              <a:t>Четвърто ниво текст</a:t>
            </a:r>
            <a:endParaRPr lang="en-US" dirty="0" smtClean="0"/>
          </a:p>
          <a:p>
            <a:pPr lvl="4"/>
            <a:r>
              <a:rPr lang="bg-BG" dirty="0" smtClean="0"/>
              <a:t>Пето ниво текст</a:t>
            </a:r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288000"/>
            <a:ext cx="10515600" cy="1325563"/>
          </a:xfrm>
          <a:noFill/>
        </p:spPr>
        <p:txBody>
          <a:bodyPr/>
          <a:lstStyle>
            <a:lvl1pPr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bg-BG" dirty="0" smtClean="0"/>
              <a:t>Въведете заглавие</a:t>
            </a:r>
            <a:endParaRPr lang="en-US" dirty="0"/>
          </a:p>
        </p:txBody>
      </p:sp>
      <p:sp>
        <p:nvSpPr>
          <p:cNvPr id="16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426022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fld id="{F34B481C-4FF9-4E35-B4D9-ADD47E13CAC5}" type="datetimeFigureOut">
              <a:rPr lang="en-US" smtClean="0"/>
              <a:pPr>
                <a:defRPr/>
              </a:pPr>
              <a:t>9/9/2019</a:t>
            </a:fld>
            <a:endParaRPr lang="en-US" dirty="0"/>
          </a:p>
        </p:txBody>
      </p:sp>
      <p:sp>
        <p:nvSpPr>
          <p:cNvPr id="1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426022"/>
            <a:ext cx="41148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426022"/>
            <a:ext cx="136050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fld id="{AD4CA714-9523-464B-9094-07CE2AC8297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2506" y="5583600"/>
            <a:ext cx="1830901" cy="1080000"/>
          </a:xfrm>
          <a:prstGeom prst="rect">
            <a:avLst/>
          </a:prstGeom>
        </p:spPr>
      </p:pic>
      <p:sp>
        <p:nvSpPr>
          <p:cNvPr id="20" name="Rectangle 19"/>
          <p:cNvSpPr/>
          <p:nvPr userDrawn="1"/>
        </p:nvSpPr>
        <p:spPr>
          <a:xfrm>
            <a:off x="0" y="6175883"/>
            <a:ext cx="9971103" cy="25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21" name="TextBox 20"/>
          <p:cNvSpPr txBox="1"/>
          <p:nvPr userDrawn="1"/>
        </p:nvSpPr>
        <p:spPr>
          <a:xfrm>
            <a:off x="3228792" y="6157777"/>
            <a:ext cx="672420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bg-BG" sz="1400" b="0" cap="all" baseline="0" dirty="0" smtClean="0">
                <a:solidFill>
                  <a:srgbClr val="7A005E"/>
                </a:solidFill>
                <a:latin typeface="SP Trajan2ML" panose="02000505070000020004" pitchFamily="50" charset="-52"/>
              </a:rPr>
              <a:t>Софийски университет </a:t>
            </a:r>
            <a:r>
              <a:rPr lang="bg-BG" sz="1400" b="0" dirty="0" smtClean="0">
                <a:solidFill>
                  <a:srgbClr val="7A005E"/>
                </a:solidFill>
                <a:latin typeface="SP Trajan2ML" panose="02000505070000020004" pitchFamily="50" charset="-52"/>
              </a:rPr>
              <a:t>„Св. </a:t>
            </a:r>
            <a:r>
              <a:rPr lang="bg-BG" sz="1400" b="0" cap="all" baseline="0" dirty="0" smtClean="0">
                <a:solidFill>
                  <a:srgbClr val="7A005E"/>
                </a:solidFill>
                <a:latin typeface="SP Trajan2ML" panose="02000505070000020004" pitchFamily="50" charset="-52"/>
              </a:rPr>
              <a:t>Климент Охридски</a:t>
            </a:r>
            <a:r>
              <a:rPr lang="bg-BG" sz="1400" b="0" dirty="0" smtClean="0">
                <a:solidFill>
                  <a:srgbClr val="7A005E"/>
                </a:solidFill>
                <a:latin typeface="SP Trajan2ML" panose="02000505070000020004" pitchFamily="50" charset="-52"/>
              </a:rPr>
              <a:t>“</a:t>
            </a:r>
            <a:endParaRPr lang="bg-BG" sz="1400" b="0" dirty="0">
              <a:solidFill>
                <a:srgbClr val="7A005E"/>
              </a:solidFill>
              <a:latin typeface="SP Trajan2ML" panose="02000505070000020004" pitchFamily="50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5906237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равнение, вариант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39788" y="2064190"/>
            <a:ext cx="5157787" cy="59752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dirty="0" smtClean="0"/>
              <a:t>Подзаглавие</a:t>
            </a:r>
            <a:endParaRPr lang="en-US" dirty="0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839788" y="2679826"/>
            <a:ext cx="5157787" cy="3509837"/>
          </a:xfrm>
        </p:spPr>
        <p:txBody>
          <a:bodyPr/>
          <a:lstStyle/>
          <a:p>
            <a:pPr lvl="0"/>
            <a:r>
              <a:rPr lang="bg-BG" dirty="0" smtClean="0"/>
              <a:t>Първо ниво текст</a:t>
            </a:r>
            <a:endParaRPr lang="en-US" dirty="0" smtClean="0"/>
          </a:p>
          <a:p>
            <a:pPr lvl="1"/>
            <a:r>
              <a:rPr lang="bg-BG" dirty="0" smtClean="0"/>
              <a:t>Второ ниво текст</a:t>
            </a:r>
            <a:endParaRPr lang="en-US" dirty="0" smtClean="0"/>
          </a:p>
          <a:p>
            <a:pPr lvl="2"/>
            <a:r>
              <a:rPr lang="bg-BG" dirty="0" smtClean="0"/>
              <a:t>Трето ниво текст</a:t>
            </a:r>
            <a:endParaRPr lang="en-US" dirty="0" smtClean="0"/>
          </a:p>
          <a:p>
            <a:pPr lvl="3"/>
            <a:r>
              <a:rPr lang="bg-BG" dirty="0" smtClean="0"/>
              <a:t>Четвърто ниво текст</a:t>
            </a:r>
            <a:endParaRPr lang="en-US" dirty="0" smtClean="0"/>
          </a:p>
          <a:p>
            <a:pPr lvl="4"/>
            <a:r>
              <a:rPr lang="bg-BG" dirty="0" smtClean="0"/>
              <a:t>Пето ниво текст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2064190"/>
            <a:ext cx="5183188" cy="6156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dirty="0" smtClean="0"/>
              <a:t>Подзаглавие</a:t>
            </a:r>
            <a:endParaRPr lang="en-US" dirty="0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6172200" y="2679826"/>
            <a:ext cx="5183188" cy="3509837"/>
          </a:xfrm>
        </p:spPr>
        <p:txBody>
          <a:bodyPr/>
          <a:lstStyle/>
          <a:p>
            <a:pPr lvl="0"/>
            <a:r>
              <a:rPr lang="bg-BG" dirty="0" smtClean="0"/>
              <a:t>Първо ниво текст</a:t>
            </a:r>
            <a:endParaRPr lang="en-US" dirty="0" smtClean="0"/>
          </a:p>
          <a:p>
            <a:pPr lvl="1"/>
            <a:r>
              <a:rPr lang="bg-BG" dirty="0" smtClean="0"/>
              <a:t>Второ ниво текст</a:t>
            </a:r>
            <a:endParaRPr lang="en-US" dirty="0" smtClean="0"/>
          </a:p>
          <a:p>
            <a:pPr lvl="2"/>
            <a:r>
              <a:rPr lang="bg-BG" dirty="0" smtClean="0"/>
              <a:t>Трето ниво текст</a:t>
            </a:r>
            <a:endParaRPr lang="en-US" dirty="0" smtClean="0"/>
          </a:p>
          <a:p>
            <a:pPr lvl="3"/>
            <a:r>
              <a:rPr lang="bg-BG" dirty="0" smtClean="0"/>
              <a:t>Четвърто ниво текст</a:t>
            </a:r>
            <a:endParaRPr lang="en-US" dirty="0" smtClean="0"/>
          </a:p>
          <a:p>
            <a:pPr lvl="4"/>
            <a:r>
              <a:rPr lang="bg-BG" dirty="0" smtClean="0"/>
              <a:t>Пето ниво текст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7A005E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fld id="{C8371317-6240-4826-B33E-FC206F64A259}" type="datetimeFigureOut">
              <a:rPr lang="en-US" smtClean="0"/>
              <a:pPr>
                <a:defRPr/>
              </a:pPr>
              <a:t>9/9/2019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7A005E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7A005E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fld id="{A2CEC902-E1F8-4C04-921F-24D31A9D67F7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1800000" y="288000"/>
            <a:ext cx="9865423" cy="1325563"/>
          </a:xfrm>
          <a:noFill/>
        </p:spPr>
        <p:txBody>
          <a:bodyPr/>
          <a:lstStyle>
            <a:lvl1pPr>
              <a:defRPr>
                <a:solidFill>
                  <a:srgbClr val="7A00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bg-BG" dirty="0" smtClean="0"/>
              <a:t>Въведете заглавие</a:t>
            </a:r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0000" y="0"/>
            <a:ext cx="1116000" cy="18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689255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равнение, вариант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dirty="0" smtClean="0"/>
              <a:t>Подзаглавие </a:t>
            </a:r>
            <a:endParaRPr lang="en-US" dirty="0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198608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bg-BG" dirty="0" smtClean="0"/>
              <a:t>Първо ниво текст</a:t>
            </a:r>
            <a:endParaRPr lang="en-US" dirty="0" smtClean="0"/>
          </a:p>
          <a:p>
            <a:pPr lvl="1"/>
            <a:r>
              <a:rPr lang="bg-BG" dirty="0" smtClean="0"/>
              <a:t>Второ ниво текст</a:t>
            </a:r>
            <a:endParaRPr lang="en-US" dirty="0" smtClean="0"/>
          </a:p>
          <a:p>
            <a:pPr lvl="2"/>
            <a:r>
              <a:rPr lang="bg-BG" dirty="0" smtClean="0"/>
              <a:t>Трето ниво текст</a:t>
            </a:r>
            <a:endParaRPr lang="en-US" dirty="0" smtClean="0"/>
          </a:p>
          <a:p>
            <a:pPr lvl="3"/>
            <a:r>
              <a:rPr lang="bg-BG" dirty="0" smtClean="0"/>
              <a:t>Четвърто ниво текст</a:t>
            </a:r>
            <a:endParaRPr lang="en-US" dirty="0" smtClean="0"/>
          </a:p>
          <a:p>
            <a:pPr lvl="4"/>
            <a:r>
              <a:rPr lang="bg-BG" dirty="0" smtClean="0"/>
              <a:t>Пето ниво текст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dirty="0" smtClean="0"/>
              <a:t>Подзаглавие </a:t>
            </a:r>
            <a:endParaRPr lang="en-US" dirty="0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198608"/>
          </a:xfr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bg-BG" dirty="0" smtClean="0"/>
              <a:t>Първо ниво текст</a:t>
            </a:r>
            <a:endParaRPr lang="en-US" dirty="0" smtClean="0"/>
          </a:p>
          <a:p>
            <a:pPr lvl="1"/>
            <a:r>
              <a:rPr lang="bg-BG" dirty="0" smtClean="0"/>
              <a:t>Второ ниво текст</a:t>
            </a:r>
            <a:endParaRPr lang="en-US" dirty="0" smtClean="0"/>
          </a:p>
          <a:p>
            <a:pPr lvl="2"/>
            <a:r>
              <a:rPr lang="bg-BG" dirty="0" smtClean="0"/>
              <a:t>Трето ниво текст</a:t>
            </a:r>
            <a:endParaRPr lang="en-US" dirty="0" smtClean="0"/>
          </a:p>
          <a:p>
            <a:pPr lvl="3"/>
            <a:r>
              <a:rPr lang="bg-BG" dirty="0" smtClean="0"/>
              <a:t>Четвърто ниво текст</a:t>
            </a:r>
            <a:endParaRPr lang="en-US" dirty="0" smtClean="0"/>
          </a:p>
          <a:p>
            <a:pPr lvl="4"/>
            <a:r>
              <a:rPr lang="bg-BG" dirty="0" smtClean="0"/>
              <a:t>Пето ниво текст</a:t>
            </a:r>
            <a:endParaRPr lang="en-US" dirty="0"/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838201" y="288000"/>
            <a:ext cx="10517188" cy="1325563"/>
          </a:xfrm>
          <a:noFill/>
        </p:spPr>
        <p:txBody>
          <a:bodyPr/>
          <a:lstStyle>
            <a:lvl1pPr>
              <a:defRPr>
                <a:solidFill>
                  <a:srgbClr val="7A00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bg-BG" dirty="0" smtClean="0"/>
              <a:t>Въведете заглавие</a:t>
            </a:r>
            <a:endParaRPr lang="en-US" dirty="0"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426022"/>
            <a:ext cx="2743200" cy="365125"/>
          </a:xfrm>
        </p:spPr>
        <p:txBody>
          <a:bodyPr/>
          <a:lstStyle>
            <a:lvl1pPr>
              <a:defRPr>
                <a:solidFill>
                  <a:srgbClr val="7A005E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fld id="{F34B481C-4FF9-4E35-B4D9-ADD47E13CAC5}" type="datetimeFigureOut">
              <a:rPr lang="en-US" smtClean="0"/>
              <a:pPr>
                <a:defRPr/>
              </a:pPr>
              <a:t>9/9/2019</a:t>
            </a:fld>
            <a:endParaRPr lang="en-US" dirty="0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426022"/>
            <a:ext cx="4114800" cy="365125"/>
          </a:xfrm>
        </p:spPr>
        <p:txBody>
          <a:bodyPr/>
          <a:lstStyle>
            <a:lvl1pPr>
              <a:defRPr>
                <a:solidFill>
                  <a:srgbClr val="7A005E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426022"/>
            <a:ext cx="1360503" cy="365125"/>
          </a:xfrm>
        </p:spPr>
        <p:txBody>
          <a:bodyPr/>
          <a:lstStyle>
            <a:lvl1pPr>
              <a:defRPr>
                <a:solidFill>
                  <a:srgbClr val="7A005E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fld id="{AD4CA714-9523-464B-9094-07CE2AC8297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5600" y="5583600"/>
            <a:ext cx="1864714" cy="1080000"/>
          </a:xfrm>
          <a:prstGeom prst="rect">
            <a:avLst/>
          </a:prstGeom>
        </p:spPr>
      </p:pic>
      <p:sp>
        <p:nvSpPr>
          <p:cNvPr id="16" name="Rectangle 15"/>
          <p:cNvSpPr/>
          <p:nvPr userDrawn="1"/>
        </p:nvSpPr>
        <p:spPr>
          <a:xfrm>
            <a:off x="0" y="6175883"/>
            <a:ext cx="9971103" cy="252000"/>
          </a:xfrm>
          <a:prstGeom prst="rect">
            <a:avLst/>
          </a:prstGeom>
          <a:solidFill>
            <a:srgbClr val="7A00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400" y="6175883"/>
            <a:ext cx="6359328" cy="2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36027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равнение, вариант 3">
    <p:bg>
      <p:bgPr>
        <a:solidFill>
          <a:srgbClr val="7A005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39788" y="1613563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dirty="0" smtClean="0"/>
              <a:t>Подзаглавие </a:t>
            </a:r>
            <a:endParaRPr lang="en-US" dirty="0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839788" y="2437475"/>
            <a:ext cx="5157787" cy="319860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bg-BG" dirty="0" smtClean="0"/>
              <a:t>Първо ниво текст</a:t>
            </a:r>
            <a:endParaRPr lang="en-US" dirty="0" smtClean="0"/>
          </a:p>
          <a:p>
            <a:pPr lvl="1"/>
            <a:r>
              <a:rPr lang="bg-BG" dirty="0" smtClean="0"/>
              <a:t>Второ ниво текст</a:t>
            </a:r>
            <a:endParaRPr lang="en-US" dirty="0" smtClean="0"/>
          </a:p>
          <a:p>
            <a:pPr lvl="2"/>
            <a:r>
              <a:rPr lang="bg-BG" dirty="0" smtClean="0"/>
              <a:t>Трето ниво текст</a:t>
            </a:r>
            <a:endParaRPr lang="en-US" dirty="0" smtClean="0"/>
          </a:p>
          <a:p>
            <a:pPr lvl="3"/>
            <a:r>
              <a:rPr lang="bg-BG" dirty="0" smtClean="0"/>
              <a:t>Четвърто ниво текст</a:t>
            </a:r>
            <a:endParaRPr lang="en-US" dirty="0" smtClean="0"/>
          </a:p>
          <a:p>
            <a:pPr lvl="4"/>
            <a:r>
              <a:rPr lang="bg-BG" dirty="0" smtClean="0"/>
              <a:t>Пето ниво текст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1356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dirty="0" smtClean="0"/>
              <a:t>Подзаглавие </a:t>
            </a:r>
            <a:endParaRPr lang="en-US" dirty="0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6172200" y="2437475"/>
            <a:ext cx="5183188" cy="3198608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bg-BG" dirty="0" smtClean="0"/>
              <a:t>Първо ниво текст</a:t>
            </a:r>
            <a:endParaRPr lang="en-US" dirty="0" smtClean="0"/>
          </a:p>
          <a:p>
            <a:pPr lvl="1"/>
            <a:r>
              <a:rPr lang="bg-BG" dirty="0" smtClean="0"/>
              <a:t>Второ ниво текст</a:t>
            </a:r>
            <a:endParaRPr lang="en-US" dirty="0" smtClean="0"/>
          </a:p>
          <a:p>
            <a:pPr lvl="2"/>
            <a:r>
              <a:rPr lang="bg-BG" dirty="0" smtClean="0"/>
              <a:t>Трето ниво текст</a:t>
            </a:r>
            <a:endParaRPr lang="en-US" dirty="0" smtClean="0"/>
          </a:p>
          <a:p>
            <a:pPr lvl="3"/>
            <a:r>
              <a:rPr lang="bg-BG" dirty="0" smtClean="0"/>
              <a:t>Четвърто ниво текст</a:t>
            </a:r>
            <a:endParaRPr lang="en-US" dirty="0" smtClean="0"/>
          </a:p>
          <a:p>
            <a:pPr lvl="4"/>
            <a:r>
              <a:rPr lang="bg-BG" dirty="0" smtClean="0"/>
              <a:t>Пето ниво текст</a:t>
            </a:r>
            <a:endParaRPr lang="en-US" dirty="0"/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288000"/>
            <a:ext cx="10517188" cy="1325563"/>
          </a:xfrm>
          <a:noFill/>
        </p:spPr>
        <p:txBody>
          <a:bodyPr/>
          <a:lstStyle>
            <a:lvl1pPr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bg-BG" dirty="0" smtClean="0"/>
              <a:t>Въведете заглавие</a:t>
            </a:r>
            <a:endParaRPr lang="en-US" dirty="0"/>
          </a:p>
        </p:txBody>
      </p:sp>
      <p:sp>
        <p:nvSpPr>
          <p:cNvPr id="18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426022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fld id="{F34B481C-4FF9-4E35-B4D9-ADD47E13CAC5}" type="datetimeFigureOut">
              <a:rPr lang="en-US" smtClean="0"/>
              <a:pPr>
                <a:defRPr/>
              </a:pPr>
              <a:t>9/9/2019</a:t>
            </a:fld>
            <a:endParaRPr lang="en-US" dirty="0"/>
          </a:p>
        </p:txBody>
      </p:sp>
      <p:sp>
        <p:nvSpPr>
          <p:cNvPr id="19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426022"/>
            <a:ext cx="41148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426022"/>
            <a:ext cx="136050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fld id="{AD4CA714-9523-464B-9094-07CE2AC8297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2506" y="5583600"/>
            <a:ext cx="1830901" cy="1080000"/>
          </a:xfrm>
          <a:prstGeom prst="rect">
            <a:avLst/>
          </a:prstGeom>
        </p:spPr>
      </p:pic>
      <p:sp>
        <p:nvSpPr>
          <p:cNvPr id="22" name="Rectangle 21"/>
          <p:cNvSpPr/>
          <p:nvPr userDrawn="1"/>
        </p:nvSpPr>
        <p:spPr>
          <a:xfrm>
            <a:off x="0" y="6175883"/>
            <a:ext cx="9971103" cy="25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23" name="TextBox 22"/>
          <p:cNvSpPr txBox="1"/>
          <p:nvPr userDrawn="1"/>
        </p:nvSpPr>
        <p:spPr>
          <a:xfrm>
            <a:off x="3228792" y="6157777"/>
            <a:ext cx="672420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bg-BG" sz="1400" b="0" cap="all" baseline="0" dirty="0" smtClean="0">
                <a:solidFill>
                  <a:srgbClr val="7A005E"/>
                </a:solidFill>
                <a:latin typeface="SP Trajan2ML" panose="02000505070000020004" pitchFamily="50" charset="-52"/>
              </a:rPr>
              <a:t>Софийски университет </a:t>
            </a:r>
            <a:r>
              <a:rPr lang="bg-BG" sz="1400" b="0" dirty="0" smtClean="0">
                <a:solidFill>
                  <a:srgbClr val="7A005E"/>
                </a:solidFill>
                <a:latin typeface="SP Trajan2ML" panose="02000505070000020004" pitchFamily="50" charset="-52"/>
              </a:rPr>
              <a:t>„Св. </a:t>
            </a:r>
            <a:r>
              <a:rPr lang="bg-BG" sz="1400" b="0" cap="all" baseline="0" dirty="0" smtClean="0">
                <a:solidFill>
                  <a:srgbClr val="7A005E"/>
                </a:solidFill>
                <a:latin typeface="SP Trajan2ML" panose="02000505070000020004" pitchFamily="50" charset="-52"/>
              </a:rPr>
              <a:t>Климент Охридски</a:t>
            </a:r>
            <a:r>
              <a:rPr lang="bg-BG" sz="1400" b="0" dirty="0" smtClean="0">
                <a:solidFill>
                  <a:srgbClr val="7A005E"/>
                </a:solidFill>
                <a:latin typeface="SP Trajan2ML" panose="02000505070000020004" pitchFamily="50" charset="-52"/>
              </a:rPr>
              <a:t>“</a:t>
            </a:r>
            <a:endParaRPr lang="bg-BG" sz="1400" b="0" dirty="0">
              <a:solidFill>
                <a:srgbClr val="7A005E"/>
              </a:solidFill>
              <a:latin typeface="SP Trajan2ML" panose="02000505070000020004" pitchFamily="50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14301067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амо заглавие, вариант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7A005E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fld id="{F094CAF8-503C-47FB-86BA-0D1DFFCD6E53}" type="datetimeFigureOut">
              <a:rPr lang="en-US" smtClean="0"/>
              <a:pPr>
                <a:defRPr/>
              </a:pPr>
              <a:t>9/9/2019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7A005E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7A005E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fld id="{A2C75319-91FF-41E2-95BE-8339CC46B66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1800000" y="288000"/>
            <a:ext cx="9865423" cy="1325563"/>
          </a:xfrm>
          <a:noFill/>
        </p:spPr>
        <p:txBody>
          <a:bodyPr/>
          <a:lstStyle>
            <a:lvl1pPr>
              <a:defRPr>
                <a:solidFill>
                  <a:srgbClr val="7A00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bg-BG" dirty="0" smtClean="0"/>
              <a:t>Въведете заглавие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0000" y="0"/>
            <a:ext cx="1116000" cy="18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132103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амо заглавие, вариант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288000"/>
            <a:ext cx="10487685" cy="1325563"/>
          </a:xfrm>
          <a:noFill/>
        </p:spPr>
        <p:txBody>
          <a:bodyPr/>
          <a:lstStyle>
            <a:lvl1pPr>
              <a:defRPr>
                <a:solidFill>
                  <a:srgbClr val="7A00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bg-BG" dirty="0" smtClean="0"/>
              <a:t>Въведете заглавие</a:t>
            </a:r>
            <a:endParaRPr lang="en-US" dirty="0"/>
          </a:p>
        </p:txBody>
      </p:sp>
      <p:sp>
        <p:nvSpPr>
          <p:cNvPr id="13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426022"/>
            <a:ext cx="2743200" cy="365125"/>
          </a:xfrm>
        </p:spPr>
        <p:txBody>
          <a:bodyPr/>
          <a:lstStyle>
            <a:lvl1pPr>
              <a:defRPr>
                <a:solidFill>
                  <a:srgbClr val="7A005E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fld id="{F34B481C-4FF9-4E35-B4D9-ADD47E13CAC5}" type="datetimeFigureOut">
              <a:rPr lang="en-US" smtClean="0"/>
              <a:pPr>
                <a:defRPr/>
              </a:pPr>
              <a:t>9/9/2019</a:t>
            </a:fld>
            <a:endParaRPr lang="en-US" dirty="0"/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426022"/>
            <a:ext cx="4114800" cy="365125"/>
          </a:xfrm>
        </p:spPr>
        <p:txBody>
          <a:bodyPr/>
          <a:lstStyle>
            <a:lvl1pPr>
              <a:defRPr>
                <a:solidFill>
                  <a:srgbClr val="7A005E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426022"/>
            <a:ext cx="1360503" cy="365125"/>
          </a:xfrm>
        </p:spPr>
        <p:txBody>
          <a:bodyPr/>
          <a:lstStyle>
            <a:lvl1pPr>
              <a:defRPr>
                <a:solidFill>
                  <a:srgbClr val="7A005E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fld id="{AD4CA714-9523-464B-9094-07CE2AC8297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5600" y="5583600"/>
            <a:ext cx="1864714" cy="1080000"/>
          </a:xfrm>
          <a:prstGeom prst="rect">
            <a:avLst/>
          </a:prstGeom>
        </p:spPr>
      </p:pic>
      <p:sp>
        <p:nvSpPr>
          <p:cNvPr id="17" name="Rectangle 16"/>
          <p:cNvSpPr/>
          <p:nvPr userDrawn="1"/>
        </p:nvSpPr>
        <p:spPr>
          <a:xfrm>
            <a:off x="0" y="6175883"/>
            <a:ext cx="9971103" cy="252000"/>
          </a:xfrm>
          <a:prstGeom prst="rect">
            <a:avLst/>
          </a:prstGeom>
          <a:solidFill>
            <a:srgbClr val="7A00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400" y="6175883"/>
            <a:ext cx="6359328" cy="2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96013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амо заглавие, вариант 3">
    <p:bg>
      <p:bgPr>
        <a:solidFill>
          <a:srgbClr val="7A005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288000"/>
            <a:ext cx="10487685" cy="1325563"/>
          </a:xfrm>
          <a:noFill/>
        </p:spPr>
        <p:txBody>
          <a:bodyPr/>
          <a:lstStyle>
            <a:lvl1pPr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bg-BG" dirty="0" smtClean="0"/>
              <a:t>Въведете заглавие</a:t>
            </a:r>
            <a:endParaRPr lang="en-US" dirty="0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426022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fld id="{F34B481C-4FF9-4E35-B4D9-ADD47E13CAC5}" type="datetimeFigureOut">
              <a:rPr lang="en-US" smtClean="0"/>
              <a:pPr>
                <a:defRPr/>
              </a:pPr>
              <a:t>9/9/2019</a:t>
            </a:fld>
            <a:endParaRPr lang="en-US" dirty="0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426022"/>
            <a:ext cx="41148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426022"/>
            <a:ext cx="136050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fld id="{AD4CA714-9523-464B-9094-07CE2AC8297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2506" y="5583600"/>
            <a:ext cx="1830901" cy="1080000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0" y="6175883"/>
            <a:ext cx="9971103" cy="25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20" name="TextBox 19"/>
          <p:cNvSpPr txBox="1"/>
          <p:nvPr userDrawn="1"/>
        </p:nvSpPr>
        <p:spPr>
          <a:xfrm>
            <a:off x="3228792" y="6157777"/>
            <a:ext cx="672420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bg-BG" sz="1400" b="0" cap="all" baseline="0" dirty="0" smtClean="0">
                <a:solidFill>
                  <a:srgbClr val="7A005E"/>
                </a:solidFill>
                <a:latin typeface="SP Trajan2ML" panose="02000505070000020004" pitchFamily="50" charset="-52"/>
              </a:rPr>
              <a:t>Софийски университет </a:t>
            </a:r>
            <a:r>
              <a:rPr lang="bg-BG" sz="1400" b="0" dirty="0" smtClean="0">
                <a:solidFill>
                  <a:srgbClr val="7A005E"/>
                </a:solidFill>
                <a:latin typeface="SP Trajan2ML" panose="02000505070000020004" pitchFamily="50" charset="-52"/>
              </a:rPr>
              <a:t>„Св. </a:t>
            </a:r>
            <a:r>
              <a:rPr lang="bg-BG" sz="1400" b="0" cap="all" baseline="0" dirty="0" smtClean="0">
                <a:solidFill>
                  <a:srgbClr val="7A005E"/>
                </a:solidFill>
                <a:latin typeface="SP Trajan2ML" panose="02000505070000020004" pitchFamily="50" charset="-52"/>
              </a:rPr>
              <a:t>Климент Охридски</a:t>
            </a:r>
            <a:r>
              <a:rPr lang="bg-BG" sz="1400" b="0" dirty="0" smtClean="0">
                <a:solidFill>
                  <a:srgbClr val="7A005E"/>
                </a:solidFill>
                <a:latin typeface="SP Trajan2ML" panose="02000505070000020004" pitchFamily="50" charset="-52"/>
              </a:rPr>
              <a:t>“</a:t>
            </a:r>
            <a:endParaRPr lang="bg-BG" sz="1400" b="0" dirty="0">
              <a:solidFill>
                <a:srgbClr val="7A005E"/>
              </a:solidFill>
              <a:latin typeface="SP Trajan2ML" panose="02000505070000020004" pitchFamily="50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209350742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и заглавен надпис, вариант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bg-BG" dirty="0" smtClean="0"/>
              <a:t>Въведете заглавие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183188" y="457200"/>
            <a:ext cx="6172200" cy="51264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bg-BG" dirty="0" smtClean="0"/>
              <a:t>Първо ниво текст</a:t>
            </a:r>
            <a:endParaRPr lang="en-US" dirty="0" smtClean="0"/>
          </a:p>
          <a:p>
            <a:pPr lvl="1"/>
            <a:r>
              <a:rPr lang="bg-BG" dirty="0" smtClean="0"/>
              <a:t>Второ ниво текст</a:t>
            </a:r>
            <a:endParaRPr lang="en-US" dirty="0" smtClean="0"/>
          </a:p>
          <a:p>
            <a:pPr lvl="2"/>
            <a:r>
              <a:rPr lang="bg-BG" dirty="0" smtClean="0"/>
              <a:t>Трето ниво текст</a:t>
            </a:r>
            <a:endParaRPr lang="en-US" dirty="0" smtClean="0"/>
          </a:p>
          <a:p>
            <a:pPr lvl="3"/>
            <a:r>
              <a:rPr lang="bg-BG" dirty="0" smtClean="0"/>
              <a:t>Четвърто ниво текст</a:t>
            </a:r>
            <a:endParaRPr lang="en-US" dirty="0" smtClean="0"/>
          </a:p>
          <a:p>
            <a:pPr lvl="4"/>
            <a:r>
              <a:rPr lang="bg-BG" dirty="0" smtClean="0"/>
              <a:t>Пето ниво текст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 dirty="0" smtClean="0"/>
              <a:t>Въведете текст</a:t>
            </a:r>
            <a:endParaRPr lang="en-US" dirty="0" smtClean="0"/>
          </a:p>
        </p:txBody>
      </p:sp>
      <p:sp>
        <p:nvSpPr>
          <p:cNvPr id="17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426022"/>
            <a:ext cx="2743200" cy="365125"/>
          </a:xfrm>
        </p:spPr>
        <p:txBody>
          <a:bodyPr/>
          <a:lstStyle>
            <a:lvl1pPr>
              <a:defRPr>
                <a:solidFill>
                  <a:srgbClr val="7A005E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fld id="{F34B481C-4FF9-4E35-B4D9-ADD47E13CAC5}" type="datetimeFigureOut">
              <a:rPr lang="en-US" smtClean="0"/>
              <a:pPr>
                <a:defRPr/>
              </a:pPr>
              <a:t>9/9/2019</a:t>
            </a:fld>
            <a:endParaRPr lang="en-US" dirty="0"/>
          </a:p>
        </p:txBody>
      </p:sp>
      <p:sp>
        <p:nvSpPr>
          <p:cNvPr id="1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426022"/>
            <a:ext cx="4114800" cy="365125"/>
          </a:xfrm>
        </p:spPr>
        <p:txBody>
          <a:bodyPr/>
          <a:lstStyle>
            <a:lvl1pPr>
              <a:defRPr>
                <a:solidFill>
                  <a:srgbClr val="7A005E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426022"/>
            <a:ext cx="1360503" cy="365125"/>
          </a:xfrm>
        </p:spPr>
        <p:txBody>
          <a:bodyPr/>
          <a:lstStyle>
            <a:lvl1pPr>
              <a:defRPr>
                <a:solidFill>
                  <a:srgbClr val="7A005E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fld id="{AD4CA714-9523-464B-9094-07CE2AC8297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5600" y="5583600"/>
            <a:ext cx="1864714" cy="1080000"/>
          </a:xfrm>
          <a:prstGeom prst="rect">
            <a:avLst/>
          </a:prstGeom>
        </p:spPr>
      </p:pic>
      <p:sp>
        <p:nvSpPr>
          <p:cNvPr id="21" name="Rectangle 20"/>
          <p:cNvSpPr/>
          <p:nvPr userDrawn="1"/>
        </p:nvSpPr>
        <p:spPr>
          <a:xfrm>
            <a:off x="0" y="6175883"/>
            <a:ext cx="9971103" cy="252000"/>
          </a:xfrm>
          <a:prstGeom prst="rect">
            <a:avLst/>
          </a:prstGeom>
          <a:solidFill>
            <a:srgbClr val="7A00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400" y="6175883"/>
            <a:ext cx="6359328" cy="2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063150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и заглавен надпис, вариант 2">
    <p:bg>
      <p:bgPr>
        <a:solidFill>
          <a:srgbClr val="7A005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bg-BG" dirty="0" smtClean="0"/>
              <a:t>Въведете заглавие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183188" y="457200"/>
            <a:ext cx="6172200" cy="5126400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  <a:lvl2pPr>
              <a:defRPr sz="2800">
                <a:solidFill>
                  <a:schemeClr val="bg1"/>
                </a:solidFill>
              </a:defRPr>
            </a:lvl2pPr>
            <a:lvl3pPr>
              <a:defRPr sz="2400">
                <a:solidFill>
                  <a:schemeClr val="bg1"/>
                </a:solidFill>
              </a:defRPr>
            </a:lvl3pPr>
            <a:lvl4pPr>
              <a:defRPr sz="2000">
                <a:solidFill>
                  <a:schemeClr val="bg1"/>
                </a:solidFill>
              </a:defRPr>
            </a:lvl4pPr>
            <a:lvl5pPr>
              <a:defRPr sz="2000">
                <a:solidFill>
                  <a:schemeClr val="bg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bg-BG" dirty="0" smtClean="0"/>
              <a:t>Първо ниво текст</a:t>
            </a:r>
            <a:endParaRPr lang="en-US" dirty="0" smtClean="0"/>
          </a:p>
          <a:p>
            <a:pPr lvl="1"/>
            <a:r>
              <a:rPr lang="bg-BG" dirty="0" smtClean="0"/>
              <a:t>Второ ниво текст</a:t>
            </a:r>
            <a:endParaRPr lang="en-US" dirty="0" smtClean="0"/>
          </a:p>
          <a:p>
            <a:pPr lvl="2"/>
            <a:r>
              <a:rPr lang="bg-BG" dirty="0" smtClean="0"/>
              <a:t>Трето ниво текст</a:t>
            </a:r>
            <a:endParaRPr lang="en-US" dirty="0" smtClean="0"/>
          </a:p>
          <a:p>
            <a:pPr lvl="3"/>
            <a:r>
              <a:rPr lang="bg-BG" dirty="0" smtClean="0"/>
              <a:t>Четвърто ниво текст</a:t>
            </a:r>
            <a:endParaRPr lang="en-US" dirty="0" smtClean="0"/>
          </a:p>
          <a:p>
            <a:pPr lvl="4"/>
            <a:r>
              <a:rPr lang="bg-BG" dirty="0" smtClean="0"/>
              <a:t>Пето ниво текст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 dirty="0" smtClean="0"/>
              <a:t>Въведете текст</a:t>
            </a:r>
            <a:endParaRPr lang="en-US" dirty="0" smtClean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426022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fld id="{F34B481C-4FF9-4E35-B4D9-ADD47E13CAC5}" type="datetimeFigureOut">
              <a:rPr lang="en-US" smtClean="0"/>
              <a:pPr>
                <a:defRPr/>
              </a:pPr>
              <a:t>9/9/2019</a:t>
            </a:fld>
            <a:endParaRPr lang="en-US" dirty="0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426022"/>
            <a:ext cx="41148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426022"/>
            <a:ext cx="136050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fld id="{AD4CA714-9523-464B-9094-07CE2AC8297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2506" y="5583600"/>
            <a:ext cx="1830901" cy="1080000"/>
          </a:xfrm>
          <a:prstGeom prst="rect">
            <a:avLst/>
          </a:prstGeom>
        </p:spPr>
      </p:pic>
      <p:sp>
        <p:nvSpPr>
          <p:cNvPr id="15" name="Rectangle 14"/>
          <p:cNvSpPr/>
          <p:nvPr userDrawn="1"/>
        </p:nvSpPr>
        <p:spPr>
          <a:xfrm>
            <a:off x="0" y="6175883"/>
            <a:ext cx="9971103" cy="25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6" name="TextBox 15"/>
          <p:cNvSpPr txBox="1"/>
          <p:nvPr userDrawn="1"/>
        </p:nvSpPr>
        <p:spPr>
          <a:xfrm>
            <a:off x="3228792" y="6157777"/>
            <a:ext cx="672420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bg-BG" sz="1400" b="0" cap="all" baseline="0" dirty="0" smtClean="0">
                <a:solidFill>
                  <a:srgbClr val="7A005E"/>
                </a:solidFill>
                <a:latin typeface="SP Trajan2ML" panose="02000505070000020004" pitchFamily="50" charset="-52"/>
              </a:rPr>
              <a:t>Софийски университет </a:t>
            </a:r>
            <a:r>
              <a:rPr lang="bg-BG" sz="1400" b="0" dirty="0" smtClean="0">
                <a:solidFill>
                  <a:srgbClr val="7A005E"/>
                </a:solidFill>
                <a:latin typeface="SP Trajan2ML" panose="02000505070000020004" pitchFamily="50" charset="-52"/>
              </a:rPr>
              <a:t>„Св. </a:t>
            </a:r>
            <a:r>
              <a:rPr lang="bg-BG" sz="1400" b="0" cap="all" baseline="0" dirty="0" smtClean="0">
                <a:solidFill>
                  <a:srgbClr val="7A005E"/>
                </a:solidFill>
                <a:latin typeface="SP Trajan2ML" panose="02000505070000020004" pitchFamily="50" charset="-52"/>
              </a:rPr>
              <a:t>Климент Охридски</a:t>
            </a:r>
            <a:r>
              <a:rPr lang="bg-BG" sz="1400" b="0" dirty="0" smtClean="0">
                <a:solidFill>
                  <a:srgbClr val="7A005E"/>
                </a:solidFill>
                <a:latin typeface="SP Trajan2ML" panose="02000505070000020004" pitchFamily="50" charset="-52"/>
              </a:rPr>
              <a:t>“</a:t>
            </a:r>
            <a:endParaRPr lang="bg-BG" sz="1400" b="0" dirty="0">
              <a:solidFill>
                <a:srgbClr val="7A005E"/>
              </a:solidFill>
              <a:latin typeface="SP Trajan2ML" panose="02000505070000020004" pitchFamily="50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238969466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bg-BG" dirty="0" smtClean="0"/>
              <a:t>Въведете заглавие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bg-BG" dirty="0" smtClean="0"/>
              <a:t>Първо ниво текст</a:t>
            </a:r>
            <a:endParaRPr lang="en-US" dirty="0" smtClean="0"/>
          </a:p>
          <a:p>
            <a:pPr lvl="1"/>
            <a:r>
              <a:rPr lang="bg-BG" dirty="0" smtClean="0"/>
              <a:t>Второ ниво текст</a:t>
            </a:r>
            <a:endParaRPr lang="en-US" dirty="0" smtClean="0"/>
          </a:p>
          <a:p>
            <a:pPr lvl="2"/>
            <a:r>
              <a:rPr lang="bg-BG" dirty="0" smtClean="0"/>
              <a:t>Трето ниво текст</a:t>
            </a:r>
            <a:endParaRPr lang="en-US" dirty="0" smtClean="0"/>
          </a:p>
          <a:p>
            <a:pPr lvl="3"/>
            <a:r>
              <a:rPr lang="bg-BG" dirty="0" smtClean="0"/>
              <a:t>Четвърто ниво текст</a:t>
            </a:r>
            <a:endParaRPr lang="en-US" dirty="0" smtClean="0"/>
          </a:p>
          <a:p>
            <a:pPr lvl="4"/>
            <a:r>
              <a:rPr lang="bg-BG" dirty="0" smtClean="0"/>
              <a:t>Пето ниво текст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fld id="{2B7CAB73-F53A-45C4-8CBB-336032A861D6}" type="datetimeFigureOut">
              <a:rPr lang="en-US" smtClean="0"/>
              <a:pPr>
                <a:defRPr/>
              </a:pPr>
              <a:t>9/9/2019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fld id="{245C7B92-A2BF-472D-9B9A-592914C494E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135985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ен слйа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 hasCustomPrompt="1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>
            <a:lvl1pPr>
              <a:defRPr/>
            </a:lvl1pPr>
          </a:lstStyle>
          <a:p>
            <a:r>
              <a:rPr lang="bg-BG" dirty="0" smtClean="0"/>
              <a:t>Въведете заглавие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bg-BG" dirty="0" smtClean="0"/>
              <a:t>Първо ниво текст</a:t>
            </a:r>
            <a:endParaRPr lang="en-US" dirty="0" smtClean="0"/>
          </a:p>
          <a:p>
            <a:pPr lvl="1"/>
            <a:r>
              <a:rPr lang="bg-BG" dirty="0" smtClean="0"/>
              <a:t>Второ ниво текст</a:t>
            </a:r>
            <a:endParaRPr lang="en-US" dirty="0" smtClean="0"/>
          </a:p>
          <a:p>
            <a:pPr lvl="2"/>
            <a:r>
              <a:rPr lang="bg-BG" dirty="0" smtClean="0"/>
              <a:t>Трето ниво текст</a:t>
            </a:r>
            <a:endParaRPr lang="en-US" dirty="0" smtClean="0"/>
          </a:p>
          <a:p>
            <a:pPr lvl="3"/>
            <a:r>
              <a:rPr lang="bg-BG" dirty="0" smtClean="0"/>
              <a:t>Четвърто ниво текст</a:t>
            </a:r>
            <a:endParaRPr lang="en-US" dirty="0" smtClean="0"/>
          </a:p>
          <a:p>
            <a:pPr lvl="4"/>
            <a:r>
              <a:rPr lang="bg-BG" dirty="0" smtClean="0"/>
              <a:t>Пето ниво текст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fld id="{4F3A7360-110C-4BF0-886E-AC180DCFE887}" type="datetimeFigureOut">
              <a:rPr lang="en-US" smtClean="0"/>
              <a:pPr>
                <a:defRPr/>
              </a:pPr>
              <a:t>9/9/2019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fld id="{5CC68C64-99B7-4BAF-B12F-2CB823013DA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53474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text styles</a:t>
            </a:r>
          </a:p>
          <a:p>
            <a:pPr lvl="1"/>
            <a:r>
              <a:rPr lang="en-US" altLang="en-US" dirty="0" smtClean="0"/>
              <a:t>Second level</a:t>
            </a:r>
          </a:p>
          <a:p>
            <a:pPr lvl="2"/>
            <a:r>
              <a:rPr lang="en-US" altLang="en-US" dirty="0" smtClean="0"/>
              <a:t>Third level</a:t>
            </a:r>
          </a:p>
          <a:p>
            <a:pPr lvl="3"/>
            <a:r>
              <a:rPr lang="en-US" altLang="en-US" dirty="0" smtClean="0"/>
              <a:t>Fourth level</a:t>
            </a:r>
          </a:p>
          <a:p>
            <a:pPr lvl="4"/>
            <a:r>
              <a:rPr lang="en-US" altLang="en-US" dirty="0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338BD84-4C72-4D2D-8A48-54094362EAC5}" type="datetimeFigureOut">
              <a:rPr lang="en-US"/>
              <a:pPr>
                <a:defRPr/>
              </a:pPr>
              <a:t>9/9/2019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667ACBD-C771-4EA3-9D4D-0DECC3F3A65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26" r:id="rId2"/>
    <p:sldLayoutId id="2147483727" r:id="rId3"/>
    <p:sldLayoutId id="2147483739" r:id="rId4"/>
    <p:sldLayoutId id="2147483728" r:id="rId5"/>
    <p:sldLayoutId id="2147483743" r:id="rId6"/>
    <p:sldLayoutId id="2147483729" r:id="rId7"/>
    <p:sldLayoutId id="2147483757" r:id="rId8"/>
    <p:sldLayoutId id="2147483746" r:id="rId9"/>
    <p:sldLayoutId id="2147483756" r:id="rId10"/>
    <p:sldLayoutId id="2147483758" r:id="rId11"/>
    <p:sldLayoutId id="2147483749" r:id="rId12"/>
    <p:sldLayoutId id="2147483759" r:id="rId13"/>
    <p:sldLayoutId id="2147483760" r:id="rId14"/>
    <p:sldLayoutId id="2147483752" r:id="rId15"/>
    <p:sldLayoutId id="2147483755" r:id="rId16"/>
    <p:sldLayoutId id="2147483761" r:id="rId17"/>
    <p:sldLayoutId id="2147483753" r:id="rId18"/>
    <p:sldLayoutId id="2147483762" r:id="rId19"/>
    <p:sldLayoutId id="2147483723" r:id="rId20"/>
    <p:sldLayoutId id="2147483724" r:id="rId2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Times New Roman" panose="02020603050405020304" pitchFamily="18" charset="0"/>
          <a:ea typeface="+mj-ea"/>
          <a:cs typeface="Times New Roman" panose="02020603050405020304" pitchFamily="18" charset="0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mailto:eliza@fmi.uni-sofia.bg" TargetMode="External"/><Relationship Id="rId2" Type="http://schemas.openxmlformats.org/officeDocument/2006/relationships/hyperlink" Target="http://fmi.uni-sofia.bg/" TargetMode="External"/><Relationship Id="rId1" Type="http://schemas.openxmlformats.org/officeDocument/2006/relationships/slideLayout" Target="../slideLayouts/slideLayout5.xml"/><Relationship Id="rId4" Type="http://schemas.openxmlformats.org/officeDocument/2006/relationships/hyperlink" Target="mailto:nnikolova@fmi.uni-sofia.b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bg-BG" altLang="en-US" dirty="0" smtClean="0"/>
              <a:t>Възможности за квалификация на учители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bg-BG" altLang="en-US" dirty="0" smtClean="0"/>
              <a:t>Факултет по математика и информатика</a:t>
            </a:r>
          </a:p>
          <a:p>
            <a:r>
              <a:rPr lang="bg-BG" altLang="en-US" dirty="0" smtClean="0"/>
              <a:t>СУ „Св. Климент Охридски“</a:t>
            </a:r>
            <a:endParaRPr lang="en-US" altLang="en-US" dirty="0" smtClean="0"/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247349" y="5672934"/>
            <a:ext cx="6096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/>
            <a:r>
              <a:rPr lang="bg-BG" altLang="en-US" sz="20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Доц. д-р Елиза Стефанова</a:t>
            </a:r>
            <a:r>
              <a:rPr lang="bg-BG" altLang="en-US" sz="20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bg-BG" altLang="en-US" sz="20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altLang="en-US" sz="20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Доц. д-р Николина Николова</a:t>
            </a:r>
            <a:endParaRPr lang="en-US" altLang="en-US" sz="20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647573" y="751911"/>
            <a:ext cx="464388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/>
            <a:r>
              <a:rPr lang="bg-BG" altLang="en-US" sz="20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Факултет по математика и информатика</a:t>
            </a:r>
            <a:endParaRPr lang="en-US" altLang="en-US" sz="20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8457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bg-BG" dirty="0" smtClean="0"/>
              <a:t>Едногодишни програми</a:t>
            </a:r>
            <a:endParaRPr lang="bg-BG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502875" y="3867863"/>
            <a:ext cx="9165125" cy="1685914"/>
          </a:xfrm>
        </p:spPr>
        <p:txBody>
          <a:bodyPr/>
          <a:lstStyle/>
          <a:p>
            <a:r>
              <a:rPr lang="bg-BG" dirty="0" smtClean="0"/>
              <a:t>Квалификация „Учител по… (информатика и/или ИТ)“</a:t>
            </a:r>
          </a:p>
          <a:p>
            <a:r>
              <a:rPr lang="bg-BG" dirty="0" smtClean="0"/>
              <a:t>или</a:t>
            </a:r>
          </a:p>
          <a:p>
            <a:r>
              <a:rPr lang="bg-BG" dirty="0" smtClean="0"/>
              <a:t>Професионална квалификационна степен</a:t>
            </a:r>
            <a:endParaRPr lang="bg-BG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11251932" y="1362723"/>
            <a:ext cx="940067" cy="389073"/>
          </a:xfrm>
        </p:spPr>
        <p:txBody>
          <a:bodyPr/>
          <a:lstStyle/>
          <a:p>
            <a:r>
              <a:rPr lang="bg-BG" dirty="0" smtClean="0"/>
              <a:t>ФМИ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03286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b="1" dirty="0"/>
              <a:t>Учител в профилирана подготовка по информатика и </a:t>
            </a:r>
            <a:r>
              <a:rPr lang="bg-BG" b="1" dirty="0" smtClean="0"/>
              <a:t>ИТ</a:t>
            </a:r>
            <a:endParaRPr lang="bg-BG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lnSpc>
                <a:spcPct val="100000"/>
              </a:lnSpc>
              <a:defRPr/>
            </a:pPr>
            <a:r>
              <a:rPr lang="bg-BG" sz="2800" dirty="0"/>
              <a:t>Включва обучение, необходимо за преподаване на </a:t>
            </a:r>
            <a:br>
              <a:rPr lang="bg-BG" sz="2800" dirty="0"/>
            </a:br>
            <a:r>
              <a:rPr lang="bg-BG" sz="2800" b="1" dirty="0"/>
              <a:t>модулите в профилите Информатика и ИТ в </a:t>
            </a:r>
            <a:r>
              <a:rPr lang="bg-BG" sz="2800" b="1" dirty="0" smtClean="0"/>
              <a:t>11</a:t>
            </a:r>
            <a:r>
              <a:rPr lang="en-US" sz="2800" b="1" dirty="0" smtClean="0"/>
              <a:t>.</a:t>
            </a:r>
            <a:r>
              <a:rPr lang="bg-BG" sz="2800" b="1" dirty="0" smtClean="0"/>
              <a:t> </a:t>
            </a:r>
            <a:r>
              <a:rPr lang="bg-BG" sz="2800" b="1" dirty="0"/>
              <a:t>и </a:t>
            </a:r>
            <a:r>
              <a:rPr lang="bg-BG" sz="2800" b="1" dirty="0" smtClean="0"/>
              <a:t>12</a:t>
            </a:r>
            <a:r>
              <a:rPr lang="en-US" sz="2800" b="1" dirty="0" smtClean="0"/>
              <a:t>.</a:t>
            </a:r>
            <a:r>
              <a:rPr lang="bg-BG" sz="2800" b="1" dirty="0" smtClean="0"/>
              <a:t> </a:t>
            </a:r>
            <a:r>
              <a:rPr lang="bg-BG" sz="2800" b="1" dirty="0"/>
              <a:t>клас, влизащи в сила от 2021 учебна година</a:t>
            </a:r>
            <a:r>
              <a:rPr lang="bg-BG" sz="2800" b="1" baseline="30000" dirty="0"/>
              <a:t>*</a:t>
            </a:r>
            <a:r>
              <a:rPr lang="bg-BG" sz="2800" b="1" dirty="0"/>
              <a:t> </a:t>
            </a:r>
          </a:p>
          <a:p>
            <a:pPr lvl="1">
              <a:lnSpc>
                <a:spcPct val="100000"/>
              </a:lnSpc>
              <a:defRPr/>
            </a:pPr>
            <a:endParaRPr lang="bg-BG" sz="2800" dirty="0"/>
          </a:p>
          <a:p>
            <a:pPr lvl="1">
              <a:lnSpc>
                <a:spcPct val="100000"/>
              </a:lnSpc>
              <a:defRPr/>
            </a:pPr>
            <a:r>
              <a:rPr lang="bg-BG" sz="2800" dirty="0"/>
              <a:t>Предназначена </a:t>
            </a:r>
            <a:r>
              <a:rPr lang="bg-BG" sz="2800" b="1" dirty="0"/>
              <a:t>за действащи учители по информатика и ИТ</a:t>
            </a:r>
          </a:p>
          <a:p>
            <a:pPr marL="457200" lvl="1" indent="0">
              <a:lnSpc>
                <a:spcPct val="100000"/>
              </a:lnSpc>
              <a:buNone/>
              <a:defRPr/>
            </a:pPr>
            <a:endParaRPr lang="bg-BG" sz="2800" b="1" dirty="0"/>
          </a:p>
          <a:p>
            <a:pPr marL="457200" lvl="1" indent="0">
              <a:lnSpc>
                <a:spcPct val="100000"/>
              </a:lnSpc>
              <a:buNone/>
              <a:defRPr/>
            </a:pPr>
            <a:r>
              <a:rPr lang="bg-BG" sz="1800" i="1" dirty="0"/>
              <a:t>-----</a:t>
            </a:r>
            <a:endParaRPr lang="bg-BG" i="1" dirty="0"/>
          </a:p>
          <a:p>
            <a:pPr marL="457200" lvl="1" indent="0">
              <a:lnSpc>
                <a:spcPct val="100000"/>
              </a:lnSpc>
              <a:buNone/>
              <a:defRPr/>
            </a:pPr>
            <a:r>
              <a:rPr lang="bg-BG" sz="2000" i="1" baseline="30000" dirty="0"/>
              <a:t>* </a:t>
            </a:r>
            <a:r>
              <a:rPr lang="bg-BG" sz="2000" i="1" dirty="0"/>
              <a:t>Модулите ще се предлагат и поотделно като курсове за следдипломна </a:t>
            </a:r>
            <a:r>
              <a:rPr lang="bg-BG" sz="2000" i="1" dirty="0" smtClean="0"/>
              <a:t>квалификация</a:t>
            </a:r>
            <a:endParaRPr lang="bg-BG" sz="2000" i="1" dirty="0"/>
          </a:p>
        </p:txBody>
      </p:sp>
    </p:spTree>
    <p:extLst>
      <p:ext uri="{BB962C8B-B14F-4D97-AF65-F5344CB8AC3E}">
        <p14:creationId xmlns:p14="http://schemas.microsoft.com/office/powerpoint/2010/main" val="2782313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g-BG" dirty="0" smtClean="0"/>
              <a:t>Информатика</a:t>
            </a:r>
            <a:endParaRPr lang="bg-BG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dirty="0"/>
              <a:t>Обектно-ориентирано проектиране и програмиране и методи за преподаванто му в </a:t>
            </a:r>
            <a:r>
              <a:rPr lang="ru-RU" dirty="0" smtClean="0"/>
              <a:t>училище</a:t>
            </a:r>
          </a:p>
          <a:p>
            <a:r>
              <a:rPr lang="ru-RU" dirty="0"/>
              <a:t>Бази от данни и информационни системи. Методи за </a:t>
            </a:r>
            <a:r>
              <a:rPr lang="ru-RU" dirty="0" smtClean="0"/>
              <a:t>преподаването </a:t>
            </a:r>
            <a:r>
              <a:rPr lang="ru-RU" dirty="0"/>
              <a:t>им в </a:t>
            </a:r>
            <a:r>
              <a:rPr lang="ru-RU" dirty="0" smtClean="0"/>
              <a:t>училище</a:t>
            </a:r>
          </a:p>
          <a:p>
            <a:r>
              <a:rPr lang="bg-BG" dirty="0"/>
              <a:t>Мрежово и </a:t>
            </a:r>
            <a:r>
              <a:rPr lang="bg-BG" dirty="0" smtClean="0"/>
              <a:t>уеб-програмиране</a:t>
            </a:r>
          </a:p>
          <a:p>
            <a:r>
              <a:rPr lang="bg-BG" dirty="0"/>
              <a:t>Приложения за мобилни </a:t>
            </a:r>
            <a:r>
              <a:rPr lang="bg-BG" dirty="0" smtClean="0"/>
              <a:t>устройства</a:t>
            </a:r>
          </a:p>
          <a:p>
            <a:r>
              <a:rPr lang="bg-BG" dirty="0" smtClean="0"/>
              <a:t>…</a:t>
            </a:r>
            <a:endParaRPr lang="ru-RU" dirty="0"/>
          </a:p>
          <a:p>
            <a:endParaRPr lang="bg-BG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bg-BG" dirty="0" smtClean="0"/>
              <a:t>Информационни технологии</a:t>
            </a:r>
            <a:endParaRPr lang="bg-BG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4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sz="2600" dirty="0"/>
              <a:t>Компютърни мрежи. Уеб дизайн и публикуване. Методика за </a:t>
            </a:r>
            <a:r>
              <a:rPr lang="ru-RU" sz="2600" dirty="0" smtClean="0"/>
              <a:t>преподаване </a:t>
            </a:r>
            <a:r>
              <a:rPr lang="ru-RU" sz="2600" dirty="0"/>
              <a:t>в училище.</a:t>
            </a:r>
          </a:p>
          <a:p>
            <a:r>
              <a:rPr lang="ru-RU" sz="2600" dirty="0"/>
              <a:t>Компютърни архитектури, ОС, системно администриране, </a:t>
            </a:r>
            <a:r>
              <a:rPr lang="ru-RU" sz="2600" dirty="0" smtClean="0"/>
              <a:t>сигурност </a:t>
            </a:r>
            <a:r>
              <a:rPr lang="ru-RU" sz="2600" dirty="0"/>
              <a:t>и методи за преподаването им в </a:t>
            </a:r>
            <a:r>
              <a:rPr lang="ru-RU" sz="2600" dirty="0" smtClean="0"/>
              <a:t>училище</a:t>
            </a:r>
          </a:p>
          <a:p>
            <a:r>
              <a:rPr lang="ru-RU" sz="2600" dirty="0"/>
              <a:t>Обработка и анализ на </a:t>
            </a:r>
            <a:r>
              <a:rPr lang="ru-RU" sz="2600" dirty="0" smtClean="0"/>
              <a:t>данни</a:t>
            </a:r>
          </a:p>
          <a:p>
            <a:r>
              <a:rPr lang="ru-RU" sz="2600" dirty="0"/>
              <a:t>Създаване и цифрова обработка на изображения, звук и </a:t>
            </a:r>
            <a:r>
              <a:rPr lang="ru-RU" sz="2600" dirty="0" smtClean="0"/>
              <a:t>видео</a:t>
            </a:r>
          </a:p>
          <a:p>
            <a:r>
              <a:rPr lang="ru-RU" sz="2600" dirty="0" smtClean="0"/>
              <a:t>...</a:t>
            </a:r>
            <a:endParaRPr lang="ru-RU" sz="2600" dirty="0"/>
          </a:p>
          <a:p>
            <a:endParaRPr lang="bg-BG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Акценти от ПП по информатика и ИТ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4033903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Учител по информатика и ИТ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lnSpc>
                <a:spcPct val="100000"/>
              </a:lnSpc>
              <a:defRPr/>
            </a:pPr>
            <a:r>
              <a:rPr lang="bg-BG" sz="2800" dirty="0"/>
              <a:t>Включва обучение, необходимо за преподаване на </a:t>
            </a:r>
            <a:br>
              <a:rPr lang="bg-BG" sz="2800" dirty="0"/>
            </a:br>
            <a:r>
              <a:rPr lang="bg-BG" sz="2800" b="1" dirty="0" smtClean="0"/>
              <a:t>информатика </a:t>
            </a:r>
            <a:r>
              <a:rPr lang="bg-BG" sz="2800" b="1" dirty="0"/>
              <a:t>и </a:t>
            </a:r>
            <a:r>
              <a:rPr lang="bg-BG" sz="2800" b="1" dirty="0" smtClean="0"/>
              <a:t>ИТ</a:t>
            </a:r>
            <a:r>
              <a:rPr lang="en-US" sz="2800" b="1" dirty="0" smtClean="0"/>
              <a:t> </a:t>
            </a:r>
            <a:r>
              <a:rPr lang="bg-BG" sz="2800" b="1" dirty="0" smtClean="0"/>
              <a:t>в задължителна подготовка, </a:t>
            </a:r>
            <a:r>
              <a:rPr lang="en-US" sz="2800" b="1" dirty="0" smtClean="0"/>
              <a:t/>
            </a:r>
            <a:br>
              <a:rPr lang="en-US" sz="2800" b="1" dirty="0" smtClean="0"/>
            </a:br>
            <a:r>
              <a:rPr lang="bg-BG" sz="2800" b="1" dirty="0" smtClean="0"/>
              <a:t>5</a:t>
            </a:r>
            <a:r>
              <a:rPr lang="en-US" sz="2800" b="1" dirty="0" smtClean="0"/>
              <a:t>.</a:t>
            </a:r>
            <a:r>
              <a:rPr lang="bg-BG" sz="2800" b="1" dirty="0" smtClean="0"/>
              <a:t> – 10</a:t>
            </a:r>
            <a:r>
              <a:rPr lang="en-US" sz="2800" b="1" dirty="0" smtClean="0"/>
              <a:t>.</a:t>
            </a:r>
            <a:r>
              <a:rPr lang="bg-BG" sz="2800" b="1" dirty="0" smtClean="0"/>
              <a:t> клас </a:t>
            </a:r>
            <a:endParaRPr lang="bg-BG" sz="2800" b="1" dirty="0"/>
          </a:p>
          <a:p>
            <a:pPr lvl="1">
              <a:lnSpc>
                <a:spcPct val="100000"/>
              </a:lnSpc>
              <a:defRPr/>
            </a:pPr>
            <a:endParaRPr lang="bg-BG" sz="2800" dirty="0"/>
          </a:p>
          <a:p>
            <a:pPr lvl="1">
              <a:lnSpc>
                <a:spcPct val="100000"/>
              </a:lnSpc>
              <a:defRPr/>
            </a:pPr>
            <a:r>
              <a:rPr lang="en-US" sz="2800" dirty="0" smtClean="0"/>
              <a:t>K</a:t>
            </a:r>
            <a:r>
              <a:rPr lang="bg-BG" sz="2800" dirty="0" err="1" smtClean="0"/>
              <a:t>валификация</a:t>
            </a:r>
            <a:r>
              <a:rPr lang="bg-BG" sz="2800" dirty="0" smtClean="0"/>
              <a:t> „Учител по информатика и ИТ“</a:t>
            </a:r>
          </a:p>
          <a:p>
            <a:pPr lvl="1">
              <a:lnSpc>
                <a:spcPct val="100000"/>
              </a:lnSpc>
              <a:defRPr/>
            </a:pPr>
            <a:r>
              <a:rPr lang="bg-BG" sz="2800" dirty="0"/>
              <a:t>Предназначена </a:t>
            </a:r>
            <a:r>
              <a:rPr lang="ru-RU" sz="2800" dirty="0"/>
              <a:t>предимно за математици, информатици, физици, инженери, архитекти, икономисти, учители</a:t>
            </a:r>
          </a:p>
          <a:p>
            <a:pPr marL="1793875" indent="0">
              <a:buNone/>
            </a:pPr>
            <a:r>
              <a:rPr lang="ru-RU" sz="2000" i="1" dirty="0" smtClean="0"/>
              <a:t>	Съгласно </a:t>
            </a:r>
            <a:r>
              <a:rPr lang="ru-RU" sz="2000" i="1" dirty="0"/>
              <a:t>НАРЕДБА № 15 от 22.07.2019 г. за статута и </a:t>
            </a:r>
            <a:r>
              <a:rPr lang="ru-RU" sz="2000" i="1" dirty="0" smtClean="0"/>
              <a:t>професионалното развитие </a:t>
            </a:r>
            <a:r>
              <a:rPr lang="ru-RU" sz="2000" i="1" dirty="0"/>
              <a:t>на учителите, директорите и другите </a:t>
            </a:r>
            <a:r>
              <a:rPr lang="ru-RU" sz="2000" i="1" dirty="0" smtClean="0"/>
              <a:t>педагогически специалисти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369651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Учител по математика и ИТ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lnSpc>
                <a:spcPct val="100000"/>
              </a:lnSpc>
              <a:defRPr/>
            </a:pPr>
            <a:r>
              <a:rPr lang="bg-BG" sz="2800" dirty="0"/>
              <a:t>Включва обучение, необходимо за преподаване на </a:t>
            </a:r>
            <a:br>
              <a:rPr lang="bg-BG" sz="2800" dirty="0"/>
            </a:br>
            <a:r>
              <a:rPr lang="bg-BG" sz="2800" b="1" dirty="0" smtClean="0"/>
              <a:t>математика </a:t>
            </a:r>
            <a:r>
              <a:rPr lang="bg-BG" sz="2800" b="1" dirty="0"/>
              <a:t>и </a:t>
            </a:r>
            <a:r>
              <a:rPr lang="bg-BG" sz="2800" b="1" dirty="0" smtClean="0"/>
              <a:t>ИТ</a:t>
            </a:r>
          </a:p>
          <a:p>
            <a:pPr lvl="1">
              <a:lnSpc>
                <a:spcPct val="100000"/>
              </a:lnSpc>
              <a:defRPr/>
            </a:pPr>
            <a:endParaRPr lang="bg-BG" sz="2800" dirty="0"/>
          </a:p>
          <a:p>
            <a:pPr lvl="1">
              <a:lnSpc>
                <a:spcPct val="100000"/>
              </a:lnSpc>
              <a:defRPr/>
            </a:pPr>
            <a:r>
              <a:rPr lang="bg-BG" sz="2800" dirty="0" smtClean="0"/>
              <a:t>Квалификация </a:t>
            </a:r>
            <a:r>
              <a:rPr lang="bg-BG" sz="2800" dirty="0"/>
              <a:t>„</a:t>
            </a:r>
            <a:r>
              <a:rPr lang="bg-BG" sz="2800" b="1" dirty="0"/>
              <a:t>Учител по </a:t>
            </a:r>
            <a:r>
              <a:rPr lang="bg-BG" sz="2800" b="1" dirty="0" smtClean="0"/>
              <a:t>математика </a:t>
            </a:r>
            <a:r>
              <a:rPr lang="bg-BG" sz="2800" b="1" dirty="0"/>
              <a:t>и ИТ</a:t>
            </a:r>
            <a:r>
              <a:rPr lang="bg-BG" sz="2800" dirty="0"/>
              <a:t>“</a:t>
            </a:r>
          </a:p>
          <a:p>
            <a:pPr lvl="1">
              <a:lnSpc>
                <a:spcPct val="100000"/>
              </a:lnSpc>
              <a:defRPr/>
            </a:pPr>
            <a:r>
              <a:rPr lang="ru-RU" sz="2800" dirty="0" smtClean="0"/>
              <a:t>Предназначена за висшисти </a:t>
            </a:r>
            <a:r>
              <a:rPr lang="ru-RU" sz="2800" dirty="0"/>
              <a:t>- всички специалности на математика, информатика и компютърни науки, физически науки, технически </a:t>
            </a:r>
            <a:r>
              <a:rPr lang="ru-RU" sz="2800" dirty="0" smtClean="0"/>
              <a:t>науки, икономика</a:t>
            </a:r>
          </a:p>
          <a:p>
            <a:pPr marL="1520825" lvl="1" indent="0">
              <a:lnSpc>
                <a:spcPct val="100000"/>
              </a:lnSpc>
              <a:buNone/>
              <a:defRPr/>
            </a:pPr>
            <a:r>
              <a:rPr lang="ru-RU" sz="2000" i="1" dirty="0" smtClean="0"/>
              <a:t>Съгласно </a:t>
            </a:r>
            <a:r>
              <a:rPr lang="ru-RU" sz="2000" i="1" dirty="0"/>
              <a:t>НАРЕДБА № 15 от 22.07.2019 г. за статута и професионалното развитие на учителите, директорите и другите педагогически </a:t>
            </a:r>
            <a:r>
              <a:rPr lang="ru-RU" sz="2000" i="1" dirty="0" smtClean="0"/>
              <a:t>специалисти</a:t>
            </a:r>
            <a:endParaRPr lang="bg-BG" dirty="0"/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959146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bg-BG" dirty="0" smtClean="0"/>
              <a:t>Тримесечни програми</a:t>
            </a:r>
            <a:endParaRPr lang="bg-BG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502875" y="3867862"/>
            <a:ext cx="9165125" cy="1927147"/>
          </a:xfrm>
        </p:spPr>
        <p:txBody>
          <a:bodyPr/>
          <a:lstStyle/>
          <a:p>
            <a:r>
              <a:rPr lang="bg-BG" dirty="0" smtClean="0"/>
              <a:t>Допълнителна квалификация </a:t>
            </a:r>
            <a:br>
              <a:rPr lang="bg-BG" dirty="0" smtClean="0"/>
            </a:br>
            <a:r>
              <a:rPr lang="bg-BG" dirty="0" smtClean="0"/>
              <a:t>„Учител по… (информатика и/или ИТ)“</a:t>
            </a:r>
          </a:p>
          <a:p>
            <a:endParaRPr lang="bg-BG" dirty="0" smtClean="0"/>
          </a:p>
          <a:p>
            <a:r>
              <a:rPr lang="bg-BG" dirty="0" smtClean="0"/>
              <a:t>Предназначени за правоспособни учители</a:t>
            </a:r>
            <a:endParaRPr lang="bg-BG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11251932" y="1362723"/>
            <a:ext cx="940067" cy="389073"/>
          </a:xfrm>
        </p:spPr>
        <p:txBody>
          <a:bodyPr/>
          <a:lstStyle/>
          <a:p>
            <a:r>
              <a:rPr lang="bg-BG" dirty="0" smtClean="0"/>
              <a:t>ФМИ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686188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Учител по ИТ </a:t>
            </a:r>
            <a:r>
              <a:rPr lang="ru-RU" dirty="0" smtClean="0"/>
              <a:t>5. – 7. </a:t>
            </a:r>
            <a:r>
              <a:rPr lang="ru-RU" dirty="0"/>
              <a:t>клас</a:t>
            </a:r>
            <a:endParaRPr lang="bg-BG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839788" y="3154679"/>
            <a:ext cx="10407332" cy="2549003"/>
          </a:xfrm>
        </p:spPr>
        <p:txBody>
          <a:bodyPr/>
          <a:lstStyle/>
          <a:p>
            <a:pPr marL="1257300" lvl="3">
              <a:defRPr/>
            </a:pPr>
            <a:r>
              <a:rPr lang="bg-BG" sz="2800" dirty="0"/>
              <a:t>Включват всички теми от новите учебни програми по ИТ</a:t>
            </a:r>
          </a:p>
          <a:p>
            <a:pPr marL="1257300" lvl="3">
              <a:defRPr/>
            </a:pPr>
            <a:r>
              <a:rPr lang="bg-BG" sz="2800" dirty="0"/>
              <a:t>Присъствена и дистанционна </a:t>
            </a:r>
            <a:r>
              <a:rPr lang="bg-BG" sz="2800" dirty="0" smtClean="0"/>
              <a:t>част</a:t>
            </a:r>
            <a:endParaRPr lang="bg-BG" sz="2800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ru-RU" dirty="0"/>
              <a:t>Учител по ИТ </a:t>
            </a:r>
            <a:r>
              <a:rPr lang="ru-RU" dirty="0" smtClean="0"/>
              <a:t>8. – 10. </a:t>
            </a:r>
            <a:r>
              <a:rPr lang="ru-RU" dirty="0"/>
              <a:t>клас</a:t>
            </a:r>
            <a:endParaRPr lang="bg-BG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Учител по информационни технологии в конкретна образователна степен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582995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bg-BG" sz="3600" dirty="0" smtClean="0"/>
              <a:t>Краткосрочни следдипломни специализации</a:t>
            </a:r>
            <a:endParaRPr lang="bg-BG" sz="36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502875" y="4069079"/>
            <a:ext cx="9165125" cy="1484697"/>
          </a:xfrm>
        </p:spPr>
        <p:txBody>
          <a:bodyPr/>
          <a:lstStyle/>
          <a:p>
            <a:r>
              <a:rPr lang="bg-BG" b="1" dirty="0" smtClean="0"/>
              <a:t>Носят квалификационни кредити</a:t>
            </a:r>
            <a:endParaRPr lang="bg-BG" b="1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11251932" y="1362723"/>
            <a:ext cx="940067" cy="389073"/>
          </a:xfrm>
        </p:spPr>
        <p:txBody>
          <a:bodyPr/>
          <a:lstStyle/>
          <a:p>
            <a:r>
              <a:rPr lang="bg-BG" dirty="0" smtClean="0"/>
              <a:t>ФМИ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342595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За учители по информатика и ИТ</a:t>
            </a:r>
            <a:endParaRPr lang="bg-BG" dirty="0"/>
          </a:p>
        </p:txBody>
      </p:sp>
      <p:graphicFrame>
        <p:nvGraphicFramePr>
          <p:cNvPr id="9" name="Content Placeholder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73584702"/>
              </p:ext>
            </p:extLst>
          </p:nvPr>
        </p:nvGraphicFramePr>
        <p:xfrm>
          <a:off x="838201" y="1494155"/>
          <a:ext cx="10515600" cy="423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51520">
                  <a:extLst>
                    <a:ext uri="{9D8B030D-6E8A-4147-A177-3AD203B41FA5}">
                      <a16:colId xmlns:a16="http://schemas.microsoft.com/office/drawing/2014/main" val="1229717375"/>
                    </a:ext>
                  </a:extLst>
                </a:gridCol>
                <a:gridCol w="2164080">
                  <a:extLst>
                    <a:ext uri="{9D8B030D-6E8A-4147-A177-3AD203B41FA5}">
                      <a16:colId xmlns:a16="http://schemas.microsoft.com/office/drawing/2014/main" val="35068645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bg-BG" sz="2400" dirty="0" smtClean="0"/>
                        <a:t>Специализация</a:t>
                      </a:r>
                      <a:endParaRPr lang="bg-BG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sz="2400" dirty="0" smtClean="0"/>
                        <a:t>Хорариум</a:t>
                      </a:r>
                      <a:endParaRPr lang="bg-BG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06311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Обучението </a:t>
                      </a:r>
                      <a:r>
                        <a:rPr lang="ru-RU" sz="28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 информатика в 8. клас </a:t>
                      </a:r>
                      <a:r>
                        <a:rPr lang="ru-RU" sz="2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 новата учебна програма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 часа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(16 присъствени, </a:t>
                      </a:r>
                      <a:br>
                        <a:rPr lang="ru-RU" sz="2000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2000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 дистанционни)</a:t>
                      </a:r>
                    </a:p>
                    <a:p>
                      <a:endParaRPr lang="bg-BG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2222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Новата учебна програма </a:t>
                      </a:r>
                      <a:r>
                        <a:rPr lang="ru-RU" sz="28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 ИТ за 9. клас </a:t>
                      </a:r>
                      <a:r>
                        <a:rPr lang="ru-RU" sz="2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– предизвикателства и възможности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 часа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(16 присъствени, </a:t>
                      </a:r>
                      <a:br>
                        <a:rPr lang="ru-RU" sz="2000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2000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 дистанционни)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75182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Увод в </a:t>
                      </a:r>
                      <a:r>
                        <a:rPr lang="ru-RU" sz="28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компютърните мрежи</a:t>
                      </a:r>
                      <a:endParaRPr lang="ru-RU" sz="28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 часа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94620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Операционни системи</a:t>
                      </a:r>
                      <a:r>
                        <a:rPr lang="ru-RU" sz="2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инсталиране и администриране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 часа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82856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08707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b="1" dirty="0" smtClean="0"/>
              <a:t>За </a:t>
            </a:r>
            <a:r>
              <a:rPr lang="bg-BG" b="1" dirty="0"/>
              <a:t>начални учители, </a:t>
            </a:r>
            <a:r>
              <a:rPr lang="bg-BG" b="1" dirty="0" smtClean="0"/>
              <a:t/>
            </a:r>
            <a:br>
              <a:rPr lang="bg-BG" b="1" dirty="0" smtClean="0"/>
            </a:br>
            <a:r>
              <a:rPr lang="bg-BG" b="1" dirty="0" smtClean="0"/>
              <a:t>учители </a:t>
            </a:r>
            <a:r>
              <a:rPr lang="bg-BG" b="1" dirty="0"/>
              <a:t>по </a:t>
            </a:r>
            <a:r>
              <a:rPr lang="bg-BG" b="1" dirty="0" smtClean="0"/>
              <a:t>информатика </a:t>
            </a:r>
            <a:r>
              <a:rPr lang="bg-BG" b="1" dirty="0"/>
              <a:t>и </a:t>
            </a:r>
            <a:r>
              <a:rPr lang="bg-BG" b="1" dirty="0" smtClean="0"/>
              <a:t>ИТ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286000"/>
            <a:ext cx="10515600" cy="3297600"/>
          </a:xfrm>
        </p:spPr>
        <p:txBody>
          <a:bodyPr/>
          <a:lstStyle/>
          <a:p>
            <a:pPr marL="0" indent="0">
              <a:lnSpc>
                <a:spcPct val="100000"/>
              </a:lnSpc>
              <a:buNone/>
              <a:defRPr/>
            </a:pPr>
            <a:r>
              <a:rPr lang="ru-RU" b="1" dirty="0"/>
              <a:t>Компютърно моделиране</a:t>
            </a:r>
            <a:r>
              <a:rPr lang="ru-RU" dirty="0"/>
              <a:t> с визуално програмна среда Scratch</a:t>
            </a:r>
          </a:p>
          <a:p>
            <a:pPr marL="0" indent="0" algn="r">
              <a:lnSpc>
                <a:spcPct val="100000"/>
              </a:lnSpc>
              <a:buNone/>
              <a:defRPr/>
            </a:pPr>
            <a:endParaRPr lang="ru-RU" i="1" dirty="0" smtClean="0"/>
          </a:p>
          <a:p>
            <a:pPr marL="0" indent="0" algn="r">
              <a:lnSpc>
                <a:spcPct val="100000"/>
              </a:lnSpc>
              <a:buNone/>
              <a:defRPr/>
            </a:pPr>
            <a:r>
              <a:rPr lang="ru-RU" i="1" dirty="0" smtClean="0"/>
              <a:t>48 </a:t>
            </a:r>
            <a:r>
              <a:rPr lang="ru-RU" i="1" dirty="0"/>
              <a:t>часа (38 присъствени, 10 дистанционни)</a:t>
            </a:r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500592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g-BG" b="1" dirty="0" smtClean="0"/>
              <a:t>За </a:t>
            </a:r>
            <a:r>
              <a:rPr lang="bg-BG" b="1" dirty="0"/>
              <a:t>учители по </a:t>
            </a:r>
            <a:r>
              <a:rPr lang="bg-BG" b="1" dirty="0" smtClean="0"/>
              <a:t>информатика </a:t>
            </a:r>
            <a:r>
              <a:rPr lang="bg-BG" b="1" dirty="0"/>
              <a:t>и ИТ</a:t>
            </a:r>
            <a:br>
              <a:rPr lang="bg-BG" b="1" dirty="0"/>
            </a:br>
            <a:r>
              <a:rPr lang="bg-BG" b="1" dirty="0"/>
              <a:t>в профилирана и професионална </a:t>
            </a:r>
            <a:r>
              <a:rPr lang="bg-BG" b="1" dirty="0" smtClean="0"/>
              <a:t>подготовка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274570"/>
            <a:ext cx="10515600" cy="3309030"/>
          </a:xfrm>
        </p:spPr>
        <p:txBody>
          <a:bodyPr/>
          <a:lstStyle/>
          <a:p>
            <a:pPr marL="0" indent="0">
              <a:lnSpc>
                <a:spcPct val="100000"/>
              </a:lnSpc>
              <a:buNone/>
              <a:defRPr/>
            </a:pPr>
            <a:r>
              <a:rPr lang="ru-RU" b="1" dirty="0"/>
              <a:t>Компютърна графика</a:t>
            </a:r>
            <a:r>
              <a:rPr lang="ru-RU" dirty="0"/>
              <a:t> със SketchUp в профилираната и в професионалната подготовка в средните училища	      </a:t>
            </a:r>
          </a:p>
          <a:p>
            <a:pPr marL="0" indent="0" algn="r">
              <a:lnSpc>
                <a:spcPct val="100000"/>
              </a:lnSpc>
              <a:buNone/>
              <a:defRPr/>
            </a:pPr>
            <a:endParaRPr lang="ru-RU" i="1" dirty="0" smtClean="0"/>
          </a:p>
          <a:p>
            <a:pPr marL="0" indent="0" algn="r">
              <a:lnSpc>
                <a:spcPct val="100000"/>
              </a:lnSpc>
              <a:buNone/>
              <a:defRPr/>
            </a:pPr>
            <a:r>
              <a:rPr lang="ru-RU" i="1" dirty="0" smtClean="0"/>
              <a:t>32 </a:t>
            </a:r>
            <a:r>
              <a:rPr lang="ru-RU" i="1" dirty="0"/>
              <a:t>часа (изцяло присъствени занятия)</a:t>
            </a:r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67704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b="1" dirty="0" smtClean="0"/>
              <a:t>За</a:t>
            </a:r>
            <a:r>
              <a:rPr lang="en-US" b="1" dirty="0" smtClean="0"/>
              <a:t> </a:t>
            </a:r>
            <a:r>
              <a:rPr lang="bg-BG" b="1" dirty="0" smtClean="0"/>
              <a:t>учители по природно-математически и технически науки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091690"/>
            <a:ext cx="10515600" cy="3491910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Роля на изследователския подход в обучениетто по STEM науки</a:t>
            </a:r>
          </a:p>
        </p:txBody>
      </p:sp>
    </p:spTree>
    <p:extLst>
      <p:ext uri="{BB962C8B-B14F-4D97-AF65-F5344CB8AC3E}">
        <p14:creationId xmlns:p14="http://schemas.microsoft.com/office/powerpoint/2010/main" val="1489634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За учители от всички културно-образователни области</a:t>
            </a:r>
            <a:endParaRPr lang="bg-BG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49179628"/>
              </p:ext>
            </p:extLst>
          </p:nvPr>
        </p:nvGraphicFramePr>
        <p:xfrm>
          <a:off x="838200" y="2294255"/>
          <a:ext cx="10515600" cy="228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5790">
                  <a:extLst>
                    <a:ext uri="{9D8B030D-6E8A-4147-A177-3AD203B41FA5}">
                      <a16:colId xmlns:a16="http://schemas.microsoft.com/office/drawing/2014/main" val="4076120649"/>
                    </a:ext>
                  </a:extLst>
                </a:gridCol>
                <a:gridCol w="2289810">
                  <a:extLst>
                    <a:ext uri="{9D8B030D-6E8A-4147-A177-3AD203B41FA5}">
                      <a16:colId xmlns:a16="http://schemas.microsoft.com/office/drawing/2014/main" val="3493318175"/>
                    </a:ext>
                  </a:extLst>
                </a:gridCol>
              </a:tblGrid>
              <a:tr h="35750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g-BG" sz="2400" dirty="0" smtClean="0"/>
                        <a:t>Специализация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sz="2400" dirty="0" smtClean="0"/>
                        <a:t>Хорариум</a:t>
                      </a:r>
                      <a:endParaRPr lang="bg-BG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99179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dirty="0" smtClean="0"/>
                        <a:t>Виртуални среди за обучение</a:t>
                      </a:r>
                      <a:r>
                        <a:rPr lang="ru-RU" sz="2400" dirty="0" smtClean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 часа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26453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 smtClean="0"/>
                        <a:t>Разработване на </a:t>
                      </a:r>
                      <a:r>
                        <a:rPr lang="ru-RU" sz="2400" b="1" dirty="0" smtClean="0"/>
                        <a:t>мултимедийни материали за обучение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36 часа </a:t>
                      </a:r>
                      <a:endParaRPr kumimoji="0" lang="ru-RU" sz="24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45213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dirty="0" smtClean="0"/>
                        <a:t>Технологиите в помощ на образователни проекти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32 часа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75148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dirty="0" smtClean="0"/>
                        <a:t>Интерактивни</a:t>
                      </a:r>
                      <a:r>
                        <a:rPr lang="ru-RU" sz="2400" dirty="0" smtClean="0"/>
                        <a:t> методи и средства за обучение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36 часа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080413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480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1502875" y="2279728"/>
            <a:ext cx="9165125" cy="1701800"/>
          </a:xfrm>
        </p:spPr>
        <p:txBody>
          <a:bodyPr>
            <a:normAutofit/>
          </a:bodyPr>
          <a:lstStyle/>
          <a:p>
            <a:r>
              <a:rPr lang="bg-BG" sz="3600" dirty="0" smtClean="0"/>
              <a:t>Учебна среда</a:t>
            </a:r>
            <a:endParaRPr lang="bg-BG" sz="36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502875" y="4069079"/>
            <a:ext cx="9165125" cy="1484697"/>
          </a:xfrm>
        </p:spPr>
        <p:txBody>
          <a:bodyPr/>
          <a:lstStyle/>
          <a:p>
            <a:endParaRPr lang="bg-BG" b="1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11251932" y="1362723"/>
            <a:ext cx="940067" cy="389073"/>
          </a:xfrm>
        </p:spPr>
        <p:txBody>
          <a:bodyPr/>
          <a:lstStyle/>
          <a:p>
            <a:r>
              <a:rPr lang="bg-BG" dirty="0" smtClean="0"/>
              <a:t>ФМИ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846911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Методическо и технологично осигуряване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1">
              <a:lnSpc>
                <a:spcPct val="100000"/>
              </a:lnSpc>
              <a:defRPr/>
            </a:pPr>
            <a:r>
              <a:rPr lang="bg-BG" sz="2800" dirty="0"/>
              <a:t>Осигурен </a:t>
            </a:r>
            <a:r>
              <a:rPr lang="bg-BG" sz="2800" b="1" dirty="0"/>
              <a:t>онлайн достъп до курсовете</a:t>
            </a:r>
            <a:r>
              <a:rPr lang="bg-BG" sz="2800" dirty="0"/>
              <a:t> </a:t>
            </a:r>
            <a:r>
              <a:rPr lang="bg-BG" sz="2800" b="1" dirty="0"/>
              <a:t> </a:t>
            </a:r>
          </a:p>
          <a:p>
            <a:pPr marL="457200" lvl="1" indent="0">
              <a:lnSpc>
                <a:spcPct val="100000"/>
              </a:lnSpc>
              <a:buNone/>
              <a:defRPr/>
            </a:pPr>
            <a:endParaRPr lang="bg-BG" sz="2800" dirty="0"/>
          </a:p>
          <a:p>
            <a:pPr lvl="1">
              <a:lnSpc>
                <a:spcPct val="100000"/>
              </a:lnSpc>
              <a:defRPr/>
            </a:pPr>
            <a:r>
              <a:rPr lang="bg-BG" sz="2800" dirty="0"/>
              <a:t>Налични </a:t>
            </a:r>
            <a:r>
              <a:rPr lang="bg-BG" sz="2800" b="1" dirty="0"/>
              <a:t>електронни учебни материали</a:t>
            </a:r>
          </a:p>
          <a:p>
            <a:pPr lvl="1">
              <a:lnSpc>
                <a:spcPct val="100000"/>
              </a:lnSpc>
              <a:defRPr/>
            </a:pPr>
            <a:endParaRPr lang="bg-BG" sz="2800" b="1" dirty="0"/>
          </a:p>
          <a:p>
            <a:pPr lvl="1">
              <a:lnSpc>
                <a:spcPct val="100000"/>
              </a:lnSpc>
              <a:defRPr/>
            </a:pPr>
            <a:r>
              <a:rPr lang="bg-BG" sz="2800" b="1" dirty="0"/>
              <a:t>Предоставяне на материалите за ползване от учителите</a:t>
            </a:r>
          </a:p>
          <a:p>
            <a:pPr lvl="1">
              <a:lnSpc>
                <a:spcPct val="100000"/>
              </a:lnSpc>
              <a:defRPr/>
            </a:pPr>
            <a:endParaRPr lang="bg-BG" sz="2800" b="1" dirty="0"/>
          </a:p>
          <a:p>
            <a:pPr lvl="1">
              <a:lnSpc>
                <a:spcPct val="100000"/>
              </a:lnSpc>
              <a:defRPr/>
            </a:pPr>
            <a:r>
              <a:rPr lang="bg-BG" sz="2800" dirty="0"/>
              <a:t>Провеждане на курсовете от</a:t>
            </a:r>
            <a:r>
              <a:rPr lang="bg-BG" sz="2800" b="1" dirty="0"/>
              <a:t> екип от </a:t>
            </a:r>
            <a:br>
              <a:rPr lang="bg-BG" sz="2800" b="1" dirty="0"/>
            </a:br>
            <a:r>
              <a:rPr lang="bg-BG" sz="2800" b="1" dirty="0"/>
              <a:t>университетски преподаватели и практикуващи </a:t>
            </a:r>
            <a:r>
              <a:rPr lang="bg-BG" sz="2800" b="1" dirty="0" smtClean="0"/>
              <a:t>учители</a:t>
            </a:r>
            <a:endParaRPr lang="bg-BG" sz="2800" b="1" dirty="0"/>
          </a:p>
        </p:txBody>
      </p:sp>
    </p:spTree>
    <p:extLst>
      <p:ext uri="{BB962C8B-B14F-4D97-AF65-F5344CB8AC3E}">
        <p14:creationId xmlns:p14="http://schemas.microsoft.com/office/powerpoint/2010/main" val="844892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bg-BG" sz="3600" dirty="0" smtClean="0"/>
              <a:t>Магистърски програми</a:t>
            </a:r>
            <a:endParaRPr lang="bg-BG" sz="36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502875" y="4069079"/>
            <a:ext cx="9165125" cy="1484697"/>
          </a:xfrm>
        </p:spPr>
        <p:txBody>
          <a:bodyPr/>
          <a:lstStyle/>
          <a:p>
            <a:r>
              <a:rPr lang="bg-BG" b="1" dirty="0" smtClean="0"/>
              <a:t>За учители</a:t>
            </a:r>
            <a:endParaRPr lang="bg-BG" b="1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11251932" y="1362723"/>
            <a:ext cx="940067" cy="389073"/>
          </a:xfrm>
        </p:spPr>
        <p:txBody>
          <a:bodyPr/>
          <a:lstStyle/>
          <a:p>
            <a:r>
              <a:rPr lang="bg-BG" dirty="0" smtClean="0"/>
              <a:t>ФМИ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772008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Действащи магистърски програми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bg-BG" b="1" dirty="0"/>
              <a:t>Електронно обучение </a:t>
            </a:r>
            <a:br>
              <a:rPr lang="bg-BG" b="1" dirty="0"/>
            </a:br>
            <a:r>
              <a:rPr lang="bg-BG" b="1" dirty="0" smtClean="0"/>
              <a:t>		</a:t>
            </a:r>
            <a:r>
              <a:rPr lang="bg-BG" i="1" dirty="0" smtClean="0"/>
              <a:t>редовна </a:t>
            </a:r>
            <a:r>
              <a:rPr lang="bg-BG" i="1" dirty="0"/>
              <a:t>и задочна форма на </a:t>
            </a:r>
            <a:r>
              <a:rPr lang="bg-BG" i="1" dirty="0" smtClean="0"/>
              <a:t>обучение</a:t>
            </a:r>
            <a:endParaRPr lang="bg-BG" i="1" dirty="0"/>
          </a:p>
          <a:p>
            <a:endParaRPr lang="bg-BG" dirty="0" smtClean="0"/>
          </a:p>
          <a:p>
            <a:endParaRPr lang="bg-BG" dirty="0"/>
          </a:p>
          <a:p>
            <a:r>
              <a:rPr lang="bg-BG" b="1" dirty="0" smtClean="0"/>
              <a:t>Технологии за обучение по математика и информатика</a:t>
            </a:r>
          </a:p>
          <a:p>
            <a:pPr marL="0" indent="0">
              <a:buNone/>
            </a:pPr>
            <a:r>
              <a:rPr lang="bg-BG" i="1" dirty="0" smtClean="0"/>
              <a:t>		редовна </a:t>
            </a:r>
            <a:r>
              <a:rPr lang="bg-BG" i="1" dirty="0"/>
              <a:t>и задочна форма на обучение</a:t>
            </a:r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36267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Предстояща акредитация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468880"/>
            <a:ext cx="10515600" cy="3114720"/>
          </a:xfrm>
        </p:spPr>
        <p:txBody>
          <a:bodyPr/>
          <a:lstStyle/>
          <a:p>
            <a:r>
              <a:rPr lang="bg-BG" b="1" dirty="0"/>
              <a:t>Обучение по информатика и ИТ </a:t>
            </a:r>
            <a:br>
              <a:rPr lang="bg-BG" b="1" dirty="0"/>
            </a:br>
            <a:r>
              <a:rPr lang="bg-BG" b="1" dirty="0" smtClean="0"/>
              <a:t>		</a:t>
            </a:r>
            <a:r>
              <a:rPr lang="bg-BG" i="1" dirty="0" smtClean="0"/>
              <a:t>дистанционна </a:t>
            </a:r>
            <a:r>
              <a:rPr lang="bg-BG" i="1" dirty="0"/>
              <a:t>форма на </a:t>
            </a:r>
            <a:r>
              <a:rPr lang="bg-BG" i="1" dirty="0" smtClean="0"/>
              <a:t>обучение</a:t>
            </a:r>
            <a:endParaRPr lang="bg-BG" b="1" dirty="0"/>
          </a:p>
        </p:txBody>
      </p:sp>
    </p:spTree>
    <p:extLst>
      <p:ext uri="{BB962C8B-B14F-4D97-AF65-F5344CB8AC3E}">
        <p14:creationId xmlns:p14="http://schemas.microsoft.com/office/powerpoint/2010/main" val="1213241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bg-BG" dirty="0" smtClean="0"/>
              <a:t>Заповядайте! </a:t>
            </a:r>
            <a:endParaRPr lang="bg-BG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306096" y="4214324"/>
            <a:ext cx="9603330" cy="2186476"/>
          </a:xfrm>
        </p:spPr>
        <p:txBody>
          <a:bodyPr/>
          <a:lstStyle/>
          <a:p>
            <a:pPr eaLnBrk="1" hangingPunct="1">
              <a:lnSpc>
                <a:spcPct val="100000"/>
              </a:lnSpc>
              <a:spcBef>
                <a:spcPct val="0"/>
              </a:spcBef>
            </a:pPr>
            <a:r>
              <a:rPr lang="bg-BG" altLang="en-US" b="1" dirty="0"/>
              <a:t>За повече информация: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</a:pPr>
            <a:r>
              <a:rPr lang="en-US" altLang="en-US" b="1" dirty="0">
                <a:hlinkClick r:id="rId2"/>
              </a:rPr>
              <a:t>http://</a:t>
            </a:r>
            <a:r>
              <a:rPr lang="en-US" altLang="en-US" b="1" dirty="0" smtClean="0">
                <a:hlinkClick r:id="rId2"/>
              </a:rPr>
              <a:t>fmi.uni-sofia.bg</a:t>
            </a:r>
            <a:endParaRPr lang="en-US" altLang="en-US" b="1" dirty="0" smtClean="0"/>
          </a:p>
          <a:p>
            <a:pPr eaLnBrk="1" hangingPunct="1">
              <a:lnSpc>
                <a:spcPct val="100000"/>
              </a:lnSpc>
              <a:spcBef>
                <a:spcPct val="0"/>
              </a:spcBef>
            </a:pPr>
            <a:r>
              <a:rPr lang="bg-BG" altLang="en-US" b="1" i="1" dirty="0" smtClean="0"/>
              <a:t>Обучение </a:t>
            </a:r>
            <a:r>
              <a:rPr lang="en-US" altLang="en-US" b="1" i="1" dirty="0" smtClean="0">
                <a:sym typeface="Wingdings" panose="05000000000000000000" pitchFamily="2" charset="2"/>
              </a:rPr>
              <a:t> </a:t>
            </a:r>
            <a:r>
              <a:rPr lang="bg-BG" altLang="en-US" b="1" i="1" dirty="0" smtClean="0">
                <a:sym typeface="Wingdings" panose="05000000000000000000" pitchFamily="2" charset="2"/>
              </a:rPr>
              <a:t>Продължаващо </a:t>
            </a:r>
            <a:r>
              <a:rPr lang="bg-BG" altLang="en-US" b="1" i="1" dirty="0" smtClean="0">
                <a:sym typeface="Wingdings" panose="05000000000000000000" pitchFamily="2" charset="2"/>
              </a:rPr>
              <a:t>обучение</a:t>
            </a:r>
            <a:endParaRPr lang="en-US" altLang="en-US" b="1" i="1" dirty="0">
              <a:sym typeface="Wingdings" panose="05000000000000000000" pitchFamily="2" charset="2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</a:pPr>
            <a:r>
              <a:rPr lang="en-US" altLang="en-US" b="1" i="1" dirty="0" smtClean="0">
                <a:hlinkClick r:id="rId3"/>
              </a:rPr>
              <a:t>eliza@fmi.uni-sofia.bg</a:t>
            </a:r>
            <a:r>
              <a:rPr lang="en-US" altLang="en-US" b="1" i="1" dirty="0"/>
              <a:t> </a:t>
            </a:r>
            <a:r>
              <a:rPr lang="en-US" altLang="en-US" b="1" i="1" dirty="0" smtClean="0"/>
              <a:t>; </a:t>
            </a:r>
            <a:r>
              <a:rPr lang="en-US" altLang="en-US" b="1" i="1" dirty="0" smtClean="0">
                <a:hlinkClick r:id="rId4"/>
              </a:rPr>
              <a:t>nnikolova@fmi.uni-sofia.bg</a:t>
            </a:r>
            <a:r>
              <a:rPr lang="en-US" altLang="en-US" b="1" i="1" dirty="0" smtClean="0"/>
              <a:t> 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</a:pPr>
            <a:r>
              <a:rPr lang="bg-BG" altLang="en-US" b="1" i="1" dirty="0" smtClean="0"/>
              <a:t>Елиза Стефанова, Николина Николова</a:t>
            </a:r>
            <a:endParaRPr lang="bg-BG" altLang="en-US" b="1" i="1" dirty="0"/>
          </a:p>
        </p:txBody>
      </p:sp>
    </p:spTree>
    <p:extLst>
      <p:ext uri="{BB962C8B-B14F-4D97-AF65-F5344CB8AC3E}">
        <p14:creationId xmlns:p14="http://schemas.microsoft.com/office/powerpoint/2010/main" val="4180172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Violet II">
      <a:dk1>
        <a:sysClr val="windowText" lastClr="000000"/>
      </a:dk1>
      <a:lt1>
        <a:sysClr val="window" lastClr="FFFFFF"/>
      </a:lt1>
      <a:dk2>
        <a:srgbClr val="632E62"/>
      </a:dk2>
      <a:lt2>
        <a:srgbClr val="EAE5EB"/>
      </a:lt2>
      <a:accent1>
        <a:srgbClr val="92278F"/>
      </a:accent1>
      <a:accent2>
        <a:srgbClr val="9B57D3"/>
      </a:accent2>
      <a:accent3>
        <a:srgbClr val="755DD9"/>
      </a:accent3>
      <a:accent4>
        <a:srgbClr val="665EB8"/>
      </a:accent4>
      <a:accent5>
        <a:srgbClr val="45A5ED"/>
      </a:accent5>
      <a:accent6>
        <a:srgbClr val="5982DB"/>
      </a:accent6>
      <a:hlink>
        <a:srgbClr val="0066FF"/>
      </a:hlink>
      <a:folHlink>
        <a:srgbClr val="666699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1039</TotalTime>
  <Words>493</Words>
  <Application>Microsoft Office PowerPoint</Application>
  <PresentationFormat>Widescreen</PresentationFormat>
  <Paragraphs>124</Paragraphs>
  <Slides>20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7" baseType="lpstr">
      <vt:lpstr>Arial</vt:lpstr>
      <vt:lpstr>Calibri</vt:lpstr>
      <vt:lpstr>Calibri Light</vt:lpstr>
      <vt:lpstr>SP Trajan2ML</vt:lpstr>
      <vt:lpstr>Times New Roman</vt:lpstr>
      <vt:lpstr>Wingdings</vt:lpstr>
      <vt:lpstr>Office Theme</vt:lpstr>
      <vt:lpstr>Възможности за квалификация на учители </vt:lpstr>
      <vt:lpstr>Едногодишни програми</vt:lpstr>
      <vt:lpstr>Учител в профилирана подготовка по информатика и ИТ</vt:lpstr>
      <vt:lpstr>Акценти от ПП по информатика и ИТ</vt:lpstr>
      <vt:lpstr>Учител по информатика и ИТ</vt:lpstr>
      <vt:lpstr>Учител по математика и ИТ</vt:lpstr>
      <vt:lpstr>Тримесечни програми</vt:lpstr>
      <vt:lpstr>Учител по информационни технологии в конкретна образователна степен</vt:lpstr>
      <vt:lpstr>Краткосрочни следдипломни специализации</vt:lpstr>
      <vt:lpstr>За учители по информатика и ИТ</vt:lpstr>
      <vt:lpstr>За начални учители,  учители по информатика и ИТ</vt:lpstr>
      <vt:lpstr>За учители по информатика и ИТ в профилирана и професионална подготовка</vt:lpstr>
      <vt:lpstr>За учители по природно-математически и технически науки</vt:lpstr>
      <vt:lpstr>За учители от всички културно-образователни области</vt:lpstr>
      <vt:lpstr>Учебна среда</vt:lpstr>
      <vt:lpstr>Методическо и технологично осигуряване</vt:lpstr>
      <vt:lpstr>Магистърски програми</vt:lpstr>
      <vt:lpstr>Действащи магистърски програми</vt:lpstr>
      <vt:lpstr>Предстояща акредитация</vt:lpstr>
      <vt:lpstr>Заповядайте! </vt:lpstr>
    </vt:vector>
  </TitlesOfParts>
  <Company>SU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Gorok</dc:creator>
  <cp:lastModifiedBy>Student</cp:lastModifiedBy>
  <cp:revision>195</cp:revision>
  <dcterms:created xsi:type="dcterms:W3CDTF">2016-03-29T08:52:53Z</dcterms:created>
  <dcterms:modified xsi:type="dcterms:W3CDTF">2019-09-09T14:12:40Z</dcterms:modified>
</cp:coreProperties>
</file>