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1" r:id="rId4"/>
    <p:sldId id="266" r:id="rId5"/>
    <p:sldId id="267" r:id="rId6"/>
    <p:sldId id="268" r:id="rId7"/>
    <p:sldId id="269" r:id="rId8"/>
    <p:sldId id="270" r:id="rId9"/>
    <p:sldId id="273" r:id="rId10"/>
    <p:sldId id="271" r:id="rId11"/>
    <p:sldId id="272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D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4" autoAdjust="0"/>
    <p:restoredTop sz="86364" autoAdjust="0"/>
  </p:normalViewPr>
  <p:slideViewPr>
    <p:cSldViewPr>
      <p:cViewPr varScale="1">
        <p:scale>
          <a:sx n="96" d="100"/>
          <a:sy n="96" d="100"/>
        </p:scale>
        <p:origin x="217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76DB2-5909-4479-AD2B-27E791B6795B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E8A2A-607C-4A5E-BF3E-A764412C8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03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E8A2A-607C-4A5E-BF3E-A764412C8B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77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E8A2A-607C-4A5E-BF3E-A764412C8B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86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E8A2A-607C-4A5E-BF3E-A764412C8B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6778"/>
            <a:ext cx="8229600" cy="1052736"/>
          </a:xfr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5271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7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90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414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7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037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7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80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3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100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 smtClean="0"/>
              <a:t> Click to edit Master title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87EC-4A3E-4030-BABC-5E0C0236501C}" type="datetimeFigureOut">
              <a:rPr lang="ko-KR" altLang="en-US" smtClean="0"/>
              <a:t>2018-10-31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0" y="5157192"/>
            <a:ext cx="442798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altLang="ko-KR" sz="2400" b="1" dirty="0" smtClean="0">
                <a:latin typeface="Arial" pitchFamily="34" charset="0"/>
                <a:cs typeface="Arial" pitchFamily="34" charset="0"/>
              </a:rPr>
              <a:t>Нели Георгиева</a:t>
            </a:r>
          </a:p>
          <a:p>
            <a:pPr>
              <a:defRPr/>
            </a:pPr>
            <a:r>
              <a:rPr lang="bg-BG" altLang="ko-KR" dirty="0" smtClean="0">
                <a:latin typeface="Arial" pitchFamily="34" charset="0"/>
                <a:cs typeface="Arial" pitchFamily="34" charset="0"/>
              </a:rPr>
              <a:t>заместник-директор </a:t>
            </a:r>
            <a:r>
              <a:rPr lang="bg-BG" altLang="ko-KR" dirty="0">
                <a:latin typeface="Arial" pitchFamily="34" charset="0"/>
                <a:cs typeface="Arial" pitchFamily="34" charset="0"/>
              </a:rPr>
              <a:t>по УД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altLang="ko-KR" dirty="0" smtClean="0">
                <a:latin typeface="Arial" pitchFamily="34" charset="0"/>
                <a:cs typeface="Arial" pitchFamily="34" charset="0"/>
              </a:rPr>
              <a:t>старши учител по информатика и ИТ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altLang="ko-KR" dirty="0" smtClean="0">
                <a:latin typeface="Arial" pitchFamily="34" charset="0"/>
                <a:cs typeface="Arial" pitchFamily="34" charset="0"/>
              </a:rPr>
              <a:t>НПМГ</a:t>
            </a:r>
            <a:r>
              <a:rPr kumimoji="0" lang="bg-BG" altLang="ko-KR" dirty="0" smtClean="0">
                <a:latin typeface="Arial" pitchFamily="34" charset="0"/>
                <a:cs typeface="Arial" pitchFamily="34" charset="0"/>
              </a:rPr>
              <a:t> „</a:t>
            </a:r>
            <a:r>
              <a:rPr lang="bg-BG" altLang="ko-KR" dirty="0" smtClean="0">
                <a:latin typeface="Arial" pitchFamily="34" charset="0"/>
                <a:cs typeface="Arial" pitchFamily="34" charset="0"/>
              </a:rPr>
              <a:t>Акад. Л. Чакалов</a:t>
            </a:r>
            <a:r>
              <a:rPr kumimoji="0" lang="bg-BG" altLang="ko-KR" dirty="0" smtClean="0">
                <a:latin typeface="Arial" pitchFamily="34" charset="0"/>
                <a:cs typeface="Arial" pitchFamily="34" charset="0"/>
              </a:rPr>
              <a:t>“</a:t>
            </a:r>
            <a:endParaRPr kumimoji="0" lang="en-US" altLang="ko-K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59335" y="2348880"/>
            <a:ext cx="597666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ko-KR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Прилагане на новите учебни програми по </a:t>
            </a:r>
            <a:r>
              <a:rPr lang="ru-RU" altLang="ko-KR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информационни технологии за </a:t>
            </a:r>
            <a:r>
              <a:rPr lang="en-US" altLang="ko-KR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VII</a:t>
            </a:r>
            <a:r>
              <a:rPr lang="ru-RU" altLang="ko-KR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ru-RU" altLang="ko-KR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клас</a:t>
            </a:r>
            <a:endParaRPr lang="en-US" altLang="ko-KR" sz="40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899592" y="6525343"/>
            <a:ext cx="8244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30 октомври 2018 </a:t>
            </a:r>
            <a:r>
              <a:rPr lang="bg-BG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bg-BG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.,гр. София 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1" y="0"/>
            <a:ext cx="2153429" cy="1484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2940" y="348150"/>
            <a:ext cx="6444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Семинар </a:t>
            </a:r>
            <a:br>
              <a:rPr lang="ru-RU" sz="2000" dirty="0" smtClean="0"/>
            </a:br>
            <a:r>
              <a:rPr lang="ru-RU" sz="2000" dirty="0" smtClean="0"/>
              <a:t>от Годишния </a:t>
            </a:r>
            <a:r>
              <a:rPr lang="ru-RU" sz="2000" dirty="0"/>
              <a:t>план на РУО – София-град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за </a:t>
            </a:r>
            <a:r>
              <a:rPr lang="ru-RU" sz="2000" dirty="0"/>
              <a:t>учебната 2018/2019 г.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16"/>
            <a:ext cx="8229600" cy="1052736"/>
          </a:xfrm>
        </p:spPr>
        <p:txBody>
          <a:bodyPr/>
          <a:lstStyle/>
          <a:p>
            <a:r>
              <a:rPr lang="bg-B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Съдържание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096344"/>
          </a:xfrm>
        </p:spPr>
        <p:txBody>
          <a:bodyPr>
            <a:normAutofit/>
          </a:bodyPr>
          <a:lstStyle/>
          <a:p>
            <a:pPr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bg-BG" sz="2800" dirty="0"/>
              <a:t>Какво беше до </a:t>
            </a:r>
            <a:r>
              <a:rPr lang="bg-BG" sz="2800" dirty="0" smtClean="0"/>
              <a:t>сега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bg-BG" sz="2800" dirty="0"/>
              <a:t>Съпоставка на двете </a:t>
            </a:r>
            <a:r>
              <a:rPr lang="bg-BG" sz="2800" dirty="0" smtClean="0"/>
              <a:t>програми</a:t>
            </a:r>
            <a:endParaRPr lang="en-US" sz="2800" dirty="0"/>
          </a:p>
          <a:p>
            <a:pPr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bg-BG" sz="2800" dirty="0"/>
              <a:t>Новите </a:t>
            </a:r>
            <a:r>
              <a:rPr lang="bg-BG" sz="2800" dirty="0" smtClean="0"/>
              <a:t>теми</a:t>
            </a:r>
            <a:r>
              <a:rPr lang="en-US" sz="2800" dirty="0" smtClean="0"/>
              <a:t> – </a:t>
            </a:r>
            <a:r>
              <a:rPr lang="bg-BG" sz="2800" dirty="0" smtClean="0"/>
              <a:t>отпаднали теми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800" dirty="0"/>
              <a:t>Препоръчително разпределение на часовете</a:t>
            </a:r>
            <a:endParaRPr lang="en-US" sz="2800" dirty="0"/>
          </a:p>
          <a:p>
            <a:pPr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bg-BG" sz="2800" dirty="0" smtClean="0"/>
              <a:t>Методически бележки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5641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16"/>
            <a:ext cx="8229600" cy="1052736"/>
          </a:xfrm>
        </p:spPr>
        <p:txBody>
          <a:bodyPr/>
          <a:lstStyle/>
          <a:p>
            <a:r>
              <a:rPr lang="bg-B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Какво беше до сега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45271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Учебна програма по информационни 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технологии </a:t>
            </a:r>
            <a:r>
              <a:rPr lang="bg-BG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 </a:t>
            </a: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VII </a:t>
            </a:r>
            <a:r>
              <a:rPr lang="bg-BG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клас </a:t>
            </a:r>
            <a:r>
              <a:rPr lang="bg-BG" b="1" dirty="0" smtClean="0"/>
              <a:t>- </a:t>
            </a:r>
            <a:r>
              <a:rPr lang="bg-BG" dirty="0" smtClean="0"/>
              <a:t>Задължителна </a:t>
            </a:r>
            <a:r>
              <a:rPr lang="bg-BG" dirty="0"/>
              <a:t>подготовка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Методически насоки за провеждане на 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обучението </a:t>
            </a:r>
            <a:r>
              <a:rPr lang="ru-RU" dirty="0" smtClean="0"/>
              <a:t>– до </a:t>
            </a:r>
            <a:r>
              <a:rPr lang="bg-BG" dirty="0" smtClean="0"/>
              <a:t>учебната 2016</a:t>
            </a:r>
            <a:r>
              <a:rPr lang="en-US" dirty="0" smtClean="0"/>
              <a:t>/</a:t>
            </a:r>
            <a:r>
              <a:rPr lang="bg-BG" dirty="0" smtClean="0"/>
              <a:t>2017 г</a:t>
            </a:r>
            <a:r>
              <a:rPr lang="en-US" dirty="0" smtClean="0"/>
              <a:t>.</a:t>
            </a:r>
            <a:endParaRPr lang="bg-BG" dirty="0"/>
          </a:p>
          <a:p>
            <a:endParaRPr lang="bg-B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11849"/>
              </p:ext>
            </p:extLst>
          </p:nvPr>
        </p:nvGraphicFramePr>
        <p:xfrm>
          <a:off x="280120" y="3000712"/>
          <a:ext cx="6923112" cy="3596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54960">
                  <a:extLst>
                    <a:ext uri="{9D8B030D-6E8A-4147-A177-3AD203B41FA5}">
                      <a16:colId xmlns:a16="http://schemas.microsoft.com/office/drawing/2014/main" val="408413569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891392328"/>
                    </a:ext>
                  </a:extLst>
                </a:gridCol>
              </a:tblGrid>
              <a:tr h="348605"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Модул</a:t>
                      </a:r>
                      <a:endParaRPr lang="en-US" sz="2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Мин. бр. часове</a:t>
                      </a:r>
                      <a:endParaRPr lang="en-US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87399577"/>
                  </a:ext>
                </a:extLst>
              </a:tr>
              <a:tr h="348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Компютърни</a:t>
                      </a:r>
                      <a:r>
                        <a:rPr lang="bg-BG" sz="2000" baseline="0" dirty="0" smtClean="0"/>
                        <a:t> системи </a:t>
                      </a:r>
                      <a:endParaRPr lang="en-US" sz="20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4 часа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24632257"/>
                  </a:ext>
                </a:extLst>
              </a:tr>
              <a:tr h="34860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Защита на данните в компютърната система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1 час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g-BG" sz="2000" dirty="0" smtClean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29963137"/>
                  </a:ext>
                </a:extLst>
              </a:tr>
              <a:tr h="348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Електронна таблица </a:t>
                      </a:r>
                      <a:endParaRPr lang="en-US" sz="20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8 часа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09016821"/>
                  </a:ext>
                </a:extLst>
              </a:tr>
              <a:tr h="348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Компютърна </a:t>
                      </a:r>
                      <a:r>
                        <a:rPr lang="bg-BG" sz="2000" dirty="0" smtClean="0"/>
                        <a:t>текстообработка 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7 часа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6050139"/>
                  </a:ext>
                </a:extLst>
              </a:tr>
              <a:tr h="348605">
                <a:tc>
                  <a:txBody>
                    <a:bodyPr/>
                    <a:lstStyle/>
                    <a:p>
                      <a:r>
                        <a:rPr lang="bg-BG" sz="2000" dirty="0" smtClean="0"/>
                        <a:t>Компютърна презентация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5 часа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07808436"/>
                  </a:ext>
                </a:extLst>
              </a:tr>
              <a:tr h="348605">
                <a:tc>
                  <a:txBody>
                    <a:bodyPr/>
                    <a:lstStyle/>
                    <a:p>
                      <a:r>
                        <a:rPr lang="bg-BG" sz="2000" dirty="0" smtClean="0"/>
                        <a:t>Интернет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4 часа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88505896"/>
                  </a:ext>
                </a:extLst>
              </a:tr>
              <a:tr h="348605">
                <a:tc>
                  <a:txBody>
                    <a:bodyPr/>
                    <a:lstStyle/>
                    <a:p>
                      <a:r>
                        <a:rPr lang="bg-BG" altLang="en-US" sz="2000" dirty="0" smtClean="0"/>
                        <a:t>Работа по проект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7 часа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07183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6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560" y="260648"/>
            <a:ext cx="8435280" cy="1052736"/>
          </a:xfrm>
        </p:spPr>
        <p:txBody>
          <a:bodyPr/>
          <a:lstStyle/>
          <a:p>
            <a:pPr algn="ctr"/>
            <a:r>
              <a:rPr lang="bg-B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Съпоставка на двете </a:t>
            </a:r>
            <a:r>
              <a:rPr lang="bg-B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програми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51520" y="1960240"/>
            <a:ext cx="4176464" cy="463711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bg-BG" sz="3600" dirty="0"/>
              <a:t>Компютърни системи </a:t>
            </a:r>
            <a:endParaRPr lang="en-US" sz="3600" dirty="0"/>
          </a:p>
          <a:p>
            <a:pPr fontAlgn="t"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3600" dirty="0"/>
              <a:t>Защита на данните в компютърната система </a:t>
            </a:r>
            <a:endParaRPr lang="en-US" sz="3600" dirty="0"/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bg-BG" sz="3600" dirty="0"/>
              <a:t>Електронна таблица </a:t>
            </a:r>
            <a:endParaRPr lang="en-US" sz="3600" dirty="0"/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3600" dirty="0"/>
              <a:t>Компютърна </a:t>
            </a:r>
            <a:r>
              <a:rPr lang="bg-BG" sz="3600" dirty="0"/>
              <a:t>текстообработка </a:t>
            </a:r>
            <a:endParaRPr lang="en-US" sz="3600" dirty="0"/>
          </a:p>
          <a:p>
            <a:pPr fontAlgn="t"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bg-BG" sz="3600" dirty="0"/>
              <a:t>Компютърна презентация</a:t>
            </a:r>
            <a:endParaRPr lang="en-US" sz="3600" dirty="0"/>
          </a:p>
          <a:p>
            <a:pPr fontAlgn="t"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bg-BG" sz="3600" dirty="0"/>
              <a:t>Интернет</a:t>
            </a:r>
            <a:endParaRPr lang="en-US" sz="3600" dirty="0"/>
          </a:p>
          <a:p>
            <a:pPr fontAlgn="t"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bg-BG" sz="3600" dirty="0"/>
              <a:t>Работа по проект</a:t>
            </a:r>
            <a:endParaRPr lang="en-US" sz="3600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4008" y="1931640"/>
            <a:ext cx="4221832" cy="4637112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Компютърна система </a:t>
            </a:r>
            <a:r>
              <a:rPr lang="ru-RU" sz="2000" dirty="0" smtClean="0"/>
              <a:t>и  </a:t>
            </a:r>
            <a:r>
              <a:rPr lang="ru-RU" sz="2000" dirty="0"/>
              <a:t>защита на данните в нея</a:t>
            </a:r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Компютърна текстообработка</a:t>
            </a:r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Обработка на таблични данни</a:t>
            </a:r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Звукова и видео информация</a:t>
            </a:r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Компютърна презентация</a:t>
            </a:r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2000" dirty="0"/>
              <a:t>Работа по проект</a:t>
            </a:r>
          </a:p>
          <a:p>
            <a:pPr>
              <a:lnSpc>
                <a:spcPct val="170000"/>
              </a:lnSpc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sz="2000" dirty="0" smtClean="0"/>
              <a:t>Интернет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43784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до 2017/2018 г.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72100" y="1437846"/>
            <a:ext cx="3116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от 2018/2019 г.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330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008"/>
            <a:ext cx="9144000" cy="1052736"/>
          </a:xfrm>
        </p:spPr>
        <p:txBody>
          <a:bodyPr/>
          <a:lstStyle/>
          <a:p>
            <a:pPr algn="ctr"/>
            <a:r>
              <a:rPr lang="bg-B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Новите теми – отпаднали теми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3754760" cy="4525963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Създаване на видеоклип, съдържащ графична и звукова информация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Социални </a:t>
            </a:r>
            <a:r>
              <a:rPr lang="ru-RU" dirty="0"/>
              <a:t>мрежи и защита на личната неприкосновеност 	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392488" cy="4997152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Настройки на операционната система на ниво потребителски </a:t>
            </a:r>
            <a:r>
              <a:rPr lang="ru-RU" dirty="0" smtClean="0"/>
              <a:t>интерфейс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Вмъкване, оформяне и позициониране на нетекстови обекти в текстов документ </a:t>
            </a:r>
            <a:r>
              <a:rPr lang="ru-RU" dirty="0" smtClean="0"/>
              <a:t>–художествен </a:t>
            </a:r>
            <a:r>
              <a:rPr lang="ru-RU" dirty="0"/>
              <a:t>надпис, графична форма, текстово каре, </a:t>
            </a:r>
            <a:r>
              <a:rPr lang="ru-RU" dirty="0" smtClean="0"/>
              <a:t>рамка</a:t>
            </a:r>
            <a:endParaRPr lang="ru-RU" dirty="0"/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Логически оператори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Същност на глобалната мрежа Интернет. Основни начини за достъп до </a:t>
            </a:r>
            <a:r>
              <a:rPr lang="ru-RU" dirty="0" smtClean="0"/>
              <a:t>Интернет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Работа с програма за комуникация в реално време. Правила за сигурност на децата </a:t>
            </a:r>
            <a:r>
              <a:rPr lang="ru-RU" dirty="0" smtClean="0"/>
              <a:t>в Интернет</a:t>
            </a:r>
            <a:endParaRPr lang="ru-RU" dirty="0"/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257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1052736"/>
          </a:xfrm>
        </p:spPr>
        <p:txBody>
          <a:bodyPr/>
          <a:lstStyle/>
          <a:p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Препоръчително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разпределение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 часовете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4725144"/>
            <a:ext cx="7355160" cy="1996331"/>
          </a:xfrm>
        </p:spPr>
        <p:txBody>
          <a:bodyPr>
            <a:normAutofit lnSpcReduction="10000"/>
          </a:bodyPr>
          <a:lstStyle/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В различните учебници – </a:t>
            </a:r>
            <a:r>
              <a:rPr lang="ru-RU" dirty="0" smtClean="0"/>
              <a:t>различни </a:t>
            </a:r>
            <a:r>
              <a:rPr lang="ru-RU" dirty="0"/>
              <a:t>теми за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упражнение</a:t>
            </a:r>
            <a:endParaRPr lang="ru-RU" dirty="0"/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Средно </a:t>
            </a:r>
            <a:r>
              <a:rPr lang="ru-RU" dirty="0" smtClean="0"/>
              <a:t>1</a:t>
            </a:r>
            <a:r>
              <a:rPr lang="en-US" dirty="0" smtClean="0"/>
              <a:t>8</a:t>
            </a:r>
            <a:r>
              <a:rPr lang="ru-RU" dirty="0" smtClean="0"/>
              <a:t> </a:t>
            </a:r>
            <a:r>
              <a:rPr lang="ru-RU" dirty="0"/>
              <a:t>теми – нови знания 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Останалите – проверка на знанията,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упражнения </a:t>
            </a:r>
            <a:r>
              <a:rPr lang="ru-RU" dirty="0"/>
              <a:t>и обобщения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81473"/>
              </p:ext>
            </p:extLst>
          </p:nvPr>
        </p:nvGraphicFramePr>
        <p:xfrm>
          <a:off x="457200" y="1700808"/>
          <a:ext cx="8507288" cy="28422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220572">
                  <a:extLst>
                    <a:ext uri="{9D8B030D-6E8A-4147-A177-3AD203B41FA5}">
                      <a16:colId xmlns:a16="http://schemas.microsoft.com/office/drawing/2014/main" val="1520640537"/>
                    </a:ext>
                  </a:extLst>
                </a:gridCol>
                <a:gridCol w="1137910">
                  <a:extLst>
                    <a:ext uri="{9D8B030D-6E8A-4147-A177-3AD203B41FA5}">
                      <a16:colId xmlns:a16="http://schemas.microsoft.com/office/drawing/2014/main" val="2210904423"/>
                    </a:ext>
                  </a:extLst>
                </a:gridCol>
                <a:gridCol w="1148806">
                  <a:extLst>
                    <a:ext uri="{9D8B030D-6E8A-4147-A177-3AD203B41FA5}">
                      <a16:colId xmlns:a16="http://schemas.microsoft.com/office/drawing/2014/main" val="1799416375"/>
                    </a:ext>
                  </a:extLst>
                </a:gridCol>
              </a:tblGrid>
              <a:tr h="563216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 smtClean="0"/>
                        <a:t>Вид урок</a:t>
                      </a:r>
                      <a:endParaRPr lang="en-US" sz="2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 smtClean="0"/>
                        <a:t>% </a:t>
                      </a:r>
                      <a:endParaRPr lang="en-US" sz="2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ym typeface="Symbol" panose="05050102010706020507" pitchFamily="18" charset="2"/>
                        </a:rPr>
                        <a:t></a:t>
                      </a:r>
                      <a:r>
                        <a:rPr lang="bg-BG" sz="2400" dirty="0" smtClean="0">
                          <a:sym typeface="Symbol" panose="05050102010706020507" pitchFamily="18" charset="2"/>
                        </a:rPr>
                        <a:t> </a:t>
                      </a:r>
                      <a:r>
                        <a:rPr lang="bg-BG" sz="2000" dirty="0" smtClean="0">
                          <a:sym typeface="Symbol" panose="05050102010706020507" pitchFamily="18" charset="2"/>
                        </a:rPr>
                        <a:t>бр. </a:t>
                      </a:r>
                      <a:br>
                        <a:rPr lang="bg-BG" sz="2000" dirty="0" smtClean="0">
                          <a:sym typeface="Symbol" panose="05050102010706020507" pitchFamily="18" charset="2"/>
                        </a:rPr>
                      </a:br>
                      <a:r>
                        <a:rPr lang="bg-BG" sz="2000" dirty="0" smtClean="0">
                          <a:sym typeface="Symbol" panose="05050102010706020507" pitchFamily="18" charset="2"/>
                        </a:rPr>
                        <a:t>часове</a:t>
                      </a:r>
                      <a:endParaRPr lang="en-US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40847909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За нови знания и умения 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  <a:r>
                        <a:rPr lang="en-US" sz="2400" dirty="0" smtClean="0"/>
                        <a:t>6</a:t>
                      </a:r>
                      <a:r>
                        <a:rPr lang="ru-RU" sz="2400" dirty="0" smtClean="0"/>
                        <a:t>%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 smtClean="0"/>
                        <a:t>1</a:t>
                      </a:r>
                      <a:r>
                        <a:rPr lang="en-US" sz="2400" dirty="0" smtClean="0"/>
                        <a:t>9</a:t>
                      </a:r>
                      <a:endParaRPr lang="en-US" sz="2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71571191"/>
                  </a:ext>
                </a:extLst>
              </a:tr>
              <a:tr h="563216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За упражнения в лабораторна среда и </a:t>
                      </a:r>
                      <a:br>
                        <a:rPr lang="ru-RU" sz="2400" dirty="0" smtClean="0"/>
                      </a:br>
                      <a:r>
                        <a:rPr lang="ru-RU" sz="2400" dirty="0" smtClean="0"/>
                        <a:t>работа по проект 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30</a:t>
                      </a:r>
                      <a:r>
                        <a:rPr lang="ru-RU" sz="2400" dirty="0" smtClean="0"/>
                        <a:t>% 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 smtClean="0"/>
                        <a:t>1</a:t>
                      </a:r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63790511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/>
                      <a:r>
                        <a:rPr lang="bg-BG" sz="2400" dirty="0" smtClean="0"/>
                        <a:t>За обобщение 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</a:t>
                      </a:r>
                      <a:r>
                        <a:rPr lang="bg-BG" sz="2400" dirty="0" smtClean="0"/>
                        <a:t>%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07257541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/>
                      <a:r>
                        <a:rPr lang="bg-BG" sz="2400" dirty="0" smtClean="0"/>
                        <a:t>За контролни работи 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 smtClean="0"/>
                        <a:t>8%</a:t>
                      </a:r>
                      <a:endParaRPr lang="en-US" sz="2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34779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10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16024"/>
            <a:ext cx="8640960" cy="1052736"/>
          </a:xfrm>
        </p:spPr>
        <p:txBody>
          <a:bodyPr/>
          <a:lstStyle/>
          <a:p>
            <a:r>
              <a:rPr lang="bg-B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Методически </a:t>
            </a:r>
            <a:r>
              <a:rPr lang="bg-B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бележки - 1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Структурата на урока – учебника, </a:t>
            </a:r>
            <a:r>
              <a:rPr lang="ru-RU" dirty="0"/>
              <a:t>по който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работите </a:t>
            </a:r>
            <a:r>
              <a:rPr lang="ru-RU" dirty="0"/>
              <a:t>с </a:t>
            </a:r>
            <a:r>
              <a:rPr lang="ru-RU" dirty="0" smtClean="0"/>
              <a:t>учениците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Информацията – допълнена/обогатена с </a:t>
            </a:r>
            <a:br>
              <a:rPr lang="ru-RU" dirty="0" smtClean="0"/>
            </a:br>
            <a:r>
              <a:rPr lang="ru-RU" dirty="0" smtClean="0"/>
              <a:t>информацията от останалите учебници 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Около 5 – 6 урока </a:t>
            </a:r>
            <a:r>
              <a:rPr lang="ru-RU" dirty="0"/>
              <a:t>– много теоретични </a:t>
            </a:r>
            <a:r>
              <a:rPr lang="ru-RU" dirty="0" smtClean="0"/>
              <a:t>– </a:t>
            </a:r>
            <a:br>
              <a:rPr lang="ru-RU" dirty="0" smtClean="0"/>
            </a:br>
            <a:r>
              <a:rPr lang="ru-RU" dirty="0" smtClean="0"/>
              <a:t>учениците </a:t>
            </a:r>
            <a:r>
              <a:rPr lang="ru-RU" dirty="0"/>
              <a:t>да: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проучват темата/ите самостоятелно или в екипи</a:t>
            </a:r>
            <a:endParaRPr lang="ru-RU" dirty="0"/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/>
              <a:t>разработват презентации или текстови документи,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комбинирани </a:t>
            </a:r>
            <a:r>
              <a:rPr lang="ru-RU" dirty="0"/>
              <a:t>с </a:t>
            </a:r>
            <a:r>
              <a:rPr lang="ru-RU" dirty="0" smtClean="0"/>
              <a:t>изображения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“</a:t>
            </a:r>
            <a:r>
              <a:rPr lang="ru-RU" dirty="0" smtClean="0"/>
              <a:t>обърнато обучение</a:t>
            </a:r>
            <a:r>
              <a:rPr lang="en-US" dirty="0" smtClean="0"/>
              <a:t>”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03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Методически </a:t>
            </a:r>
            <a:r>
              <a:rPr lang="bg-B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бележки - 2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69514"/>
            <a:ext cx="8568952" cy="5651961"/>
          </a:xfrm>
        </p:spPr>
        <p:txBody>
          <a:bodyPr>
            <a:normAutofit lnSpcReduction="10000"/>
          </a:bodyPr>
          <a:lstStyle/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Компютърна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система и защита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 данните в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нея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най-желаната </a:t>
            </a:r>
            <a:r>
              <a:rPr lang="ru-RU" dirty="0"/>
              <a:t>компютърна</a:t>
            </a:r>
            <a:r>
              <a:rPr lang="ru-RU" dirty="0" smtClean="0"/>
              <a:t> конфигурация, конфигурация-мечта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/>
              <a:t>к</a:t>
            </a:r>
            <a:r>
              <a:rPr lang="ru-RU" dirty="0" smtClean="0"/>
              <a:t>омпютърна конфигурация за различни цели - геймърска, за дизайнерско студио, за училищен кабинет по ИТ, библиотека и т.н.</a:t>
            </a:r>
            <a:endParaRPr lang="ru-RU" dirty="0"/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Компютърна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текстообработка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/>
              <a:t>з</a:t>
            </a:r>
            <a:r>
              <a:rPr lang="ru-RU" dirty="0" smtClean="0"/>
              <a:t>адачи близки до възраста им – комикси, визитни картички и т.н.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комбинирайте </a:t>
            </a:r>
            <a:r>
              <a:rPr lang="ru-RU" dirty="0"/>
              <a:t>задачи от различните </a:t>
            </a:r>
            <a:r>
              <a:rPr lang="ru-RU" dirty="0" smtClean="0"/>
              <a:t>учебници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задачите </a:t>
            </a:r>
            <a:r>
              <a:rPr lang="ru-RU" dirty="0"/>
              <a:t>от </a:t>
            </a:r>
            <a:r>
              <a:rPr lang="ru-RU" dirty="0" smtClean="0"/>
              <a:t>учебника, </a:t>
            </a:r>
            <a:r>
              <a:rPr lang="ru-RU" dirty="0"/>
              <a:t>по който работите с учениците – </a:t>
            </a:r>
            <a:r>
              <a:rPr lang="ru-RU" dirty="0" smtClean="0"/>
              <a:t>за </a:t>
            </a:r>
            <a:r>
              <a:rPr lang="ru-RU" dirty="0"/>
              <a:t>домашна работа</a:t>
            </a: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Обработка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 таблични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данни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комбинирайте </a:t>
            </a:r>
            <a:r>
              <a:rPr lang="ru-RU" dirty="0"/>
              <a:t>задачи от различните учебници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задачите </a:t>
            </a:r>
            <a:r>
              <a:rPr lang="ru-RU" dirty="0"/>
              <a:t>от учебника, по който работите с учениците – за домашна </a:t>
            </a:r>
            <a:r>
              <a:rPr lang="ru-RU" dirty="0" smtClean="0"/>
              <a:t>работа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08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Методически </a:t>
            </a:r>
            <a:r>
              <a:rPr lang="bg-B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бележки - 3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69514"/>
            <a:ext cx="8568952" cy="5651961"/>
          </a:xfrm>
        </p:spPr>
        <p:txBody>
          <a:bodyPr>
            <a:normAutofit/>
          </a:bodyPr>
          <a:lstStyle/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Звукова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и видео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информация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/>
              <a:t>р</a:t>
            </a:r>
            <a:r>
              <a:rPr lang="ru-RU" dirty="0" smtClean="0"/>
              <a:t>екламен видеоклип за училището, за класа и т.н.</a:t>
            </a:r>
            <a:endParaRPr lang="ru-RU" dirty="0"/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Компютърна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презентация</a:t>
            </a:r>
          </a:p>
          <a:p>
            <a:pPr marL="742950" lvl="2" indent="-342900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/>
              <a:t>п</a:t>
            </a:r>
            <a:r>
              <a:rPr lang="ru-RU" dirty="0" smtClean="0"/>
              <a:t>резентации, които са зададени по другите учебни предмети</a:t>
            </a:r>
          </a:p>
          <a:p>
            <a:pPr marL="742950" lvl="2" indent="-342900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комбинирайте </a:t>
            </a:r>
            <a:r>
              <a:rPr lang="ru-RU" dirty="0"/>
              <a:t>задачи от различните </a:t>
            </a:r>
            <a:r>
              <a:rPr lang="ru-RU" dirty="0" smtClean="0"/>
              <a:t>учебници</a:t>
            </a:r>
          </a:p>
          <a:p>
            <a:pPr marL="742950" lvl="2" indent="-342900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задачите </a:t>
            </a:r>
            <a:r>
              <a:rPr lang="ru-RU" dirty="0"/>
              <a:t>от учебника, по който работите с учениците – за домашна </a:t>
            </a:r>
            <a:r>
              <a:rPr lang="ru-RU" dirty="0" smtClean="0"/>
              <a:t>работа</a:t>
            </a:r>
            <a:endParaRPr lang="ru-RU" dirty="0"/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Работа по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проект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/>
              <a:t>п</a:t>
            </a:r>
            <a:r>
              <a:rPr lang="ru-RU" dirty="0" smtClean="0"/>
              <a:t>редварително зададени теми – в началото на годината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/>
              <a:t>г</a:t>
            </a:r>
            <a:r>
              <a:rPr lang="ru-RU" dirty="0" smtClean="0"/>
              <a:t>рупови проекти</a:t>
            </a:r>
            <a:endParaRPr lang="ru-RU" dirty="0"/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комбинирайте теми от различните учебници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buClr>
                <a:srgbClr val="63D3CE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Интернет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/>
              <a:t>д</a:t>
            </a:r>
            <a:r>
              <a:rPr lang="ru-RU" dirty="0" smtClean="0"/>
              <a:t>искусия по темата </a:t>
            </a:r>
          </a:p>
          <a:p>
            <a:pPr lvl="1">
              <a:buClr>
                <a:srgbClr val="63D3CE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споделен опит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39552" y="2924944"/>
            <a:ext cx="5328592" cy="1362075"/>
          </a:xfrm>
        </p:spPr>
        <p:txBody>
          <a:bodyPr/>
          <a:lstStyle/>
          <a:p>
            <a:r>
              <a:rPr lang="bg-BG" sz="8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Въпроси?</a:t>
            </a:r>
            <a:endParaRPr lang="en-US" sz="8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7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700808"/>
            <a:ext cx="6156176" cy="3456384"/>
          </a:xfrm>
        </p:spPr>
        <p:txBody>
          <a:bodyPr/>
          <a:lstStyle/>
          <a:p>
            <a:pPr algn="ctr"/>
            <a:r>
              <a:rPr lang="bg-BG" sz="7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Благодаря </a:t>
            </a:r>
            <a:br>
              <a:rPr lang="bg-BG" sz="7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bg-BG" sz="7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 </a:t>
            </a:r>
            <a:br>
              <a:rPr lang="bg-BG" sz="7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bg-BG" sz="7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вниманието!</a:t>
            </a:r>
            <a:endParaRPr lang="en-US" sz="7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4" y="5373216"/>
            <a:ext cx="55623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bg-BG" altLang="ko-KR" sz="3600" dirty="0" smtClean="0">
                <a:latin typeface="Arial" pitchFamily="34" charset="0"/>
                <a:cs typeface="Arial" pitchFamily="34" charset="0"/>
              </a:rPr>
              <a:t>Нели Георгиева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dirty="0" smtClean="0">
                <a:latin typeface="Arial" pitchFamily="34" charset="0"/>
                <a:cs typeface="Arial" pitchFamily="34" charset="0"/>
              </a:rPr>
              <a:t>neli.georgieva@npmg.org</a:t>
            </a:r>
            <a:endParaRPr kumimoji="0" lang="en-US" altLang="ko-KR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0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495</Words>
  <Application>Microsoft Office PowerPoint</Application>
  <PresentationFormat>On-screen Show (4:3)</PresentationFormat>
  <Paragraphs>115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맑은 고딕</vt:lpstr>
      <vt:lpstr>Arial</vt:lpstr>
      <vt:lpstr>Calibri</vt:lpstr>
      <vt:lpstr>Symbol</vt:lpstr>
      <vt:lpstr>Wingdings</vt:lpstr>
      <vt:lpstr>Office Theme</vt:lpstr>
      <vt:lpstr>PowerPoint Presentation</vt:lpstr>
      <vt:lpstr>Съдържание</vt:lpstr>
      <vt:lpstr>Какво беше до сега</vt:lpstr>
      <vt:lpstr>Съпоставка на двете програми</vt:lpstr>
      <vt:lpstr>Новите теми – отпаднали теми</vt:lpstr>
      <vt:lpstr>Препоръчително разпределение на часовете</vt:lpstr>
      <vt:lpstr>Методически бележки - 1</vt:lpstr>
      <vt:lpstr>Методически бележки - 2</vt:lpstr>
      <vt:lpstr>Методически бележки - 3</vt:lpstr>
      <vt:lpstr>Въпроси?</vt:lpstr>
      <vt:lpstr>Благодаря  за  вниманието!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D. Ratcheva</dc:creator>
  <cp:lastModifiedBy>NovShans_SofiaGrad</cp:lastModifiedBy>
  <cp:revision>43</cp:revision>
  <dcterms:created xsi:type="dcterms:W3CDTF">2014-04-01T16:35:38Z</dcterms:created>
  <dcterms:modified xsi:type="dcterms:W3CDTF">2018-10-31T08:57:58Z</dcterms:modified>
</cp:coreProperties>
</file>